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6858000" cy="9906000" type="A4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HGP創英角ﾎﾟｯﾌﾟ体" panose="040B0A00000000000000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3366FF"/>
    <a:srgbClr val="6666FF"/>
    <a:srgbClr val="009900"/>
    <a:srgbClr val="66FFFF"/>
    <a:srgbClr val="FF6699"/>
    <a:srgbClr val="FF9966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81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620" y="-8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6" d="100"/>
        <a:sy n="17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2130A2-4572-414D-AD58-939CC62489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7A0F6C-030A-4A3B-B7C3-BC8C3BB765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4CA0BD-88B5-46D2-BE38-85ACB58A43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C5C4F-F3C5-4143-9F84-3B291D1BA4D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7625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678618-2620-4323-A8A6-C39F4ED24D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55403F-09AF-4852-B041-CEF82A679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C16BFD-FBAF-49F0-AE67-2DE84879F7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097DB-F6C6-480B-B2B6-DAB3C6E40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29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16775D-04E4-4169-ACC1-52199E1437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E67707-D4DF-45D3-870E-B7D6B669A5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0991D2-0F9A-49AD-A91D-4C587718AF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D66F0-9FC8-49D9-BA43-BA2D39C51D9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0987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B1D5CE-9BF5-4D30-9F8A-AF2F3FC06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4ECA95-4DAC-4CC4-9EAA-E53CA1814A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7DE747-4A73-4B46-93E6-C0225DC3A6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3DA07-27E2-4BE5-9B35-2C63E43751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1803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FDB8D0E-FF42-4698-8FA4-C0120172AB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8013AC6-5C2E-431D-86B6-95F733078B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C88075E-AE63-4D1A-84E2-B35C3CF1FD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6C4AD-3594-41A2-8EE0-062A8B6E3B6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2544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5EE1792-9EDF-440A-94F6-DBEB50B389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7E694DE-2341-4F9D-BD12-14F44332A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D37DA8-7A13-42AD-B8DA-C910962082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D6079-4085-42AE-8586-23C5BD50A98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9540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497A08C-B5CC-4F2D-BB68-4210317DDA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5013C9D-D2B0-46F9-AFB6-B6A8C31F69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1ABF24-75B2-4819-8698-8737BB2910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5940C-7319-4543-BB53-3A894FAA5AF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904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3FC443-48BC-4AAD-ACB0-7B1C854232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2823F6-DAF9-47E8-9F0A-343ECCD840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792653-0EE9-47F7-AA5A-60D9A99B16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6FEB2-E18F-42DA-A53A-E1947A957CF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7038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83E3BB-FB67-4B22-8514-CB18F9E03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BA099A-8A8F-44C1-A985-AD82C04C69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B7BB5F-A316-4EF7-8FEB-91ED891860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F5DE7-7EEE-4078-8C10-C77DD0E4443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209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6AAC3D-4978-4DFB-AA05-B01E4556BB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73DA85-1CE0-41B2-92C0-5A99562090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C70CD8C-88A6-446E-B555-757DA80B8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BEDB2-3DB6-4B39-9330-7D74863EC9C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1766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1F322A-69F4-45B6-8BB8-C066BF2A1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143FA9-697B-45CE-863B-61433FD251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3B16EC-CB33-4304-BFFB-39E52BDA08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7489C-FF5F-4AA6-BF82-FF58487BE1C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165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49395CB-0DAB-431C-A12F-F55013DF07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E66FB0C-8EDC-4ABA-9152-CFA7272F5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DDC4387-F6B9-439F-954D-7CCA46E2D3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041767C-11DB-42B9-9ECC-67648C105C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C0DFF21-8D85-466A-9DF7-A94F606F8C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C4681E21-F358-48A0-AA5A-32FFC1AF475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2.jpe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12" Type="http://schemas.openxmlformats.org/officeDocument/2006/relationships/image" Target="../media/image11.jpeg"/><Relationship Id="rId17" Type="http://schemas.openxmlformats.org/officeDocument/2006/relationships/image" Target="../media/image14.jpeg"/><Relationship Id="rId2" Type="http://schemas.openxmlformats.org/officeDocument/2006/relationships/image" Target="../media/image1.pn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2.jpeg"/><Relationship Id="rId15" Type="http://schemas.openxmlformats.org/officeDocument/2006/relationships/image" Target="../media/image18.png"/><Relationship Id="rId10" Type="http://schemas.openxmlformats.org/officeDocument/2006/relationships/image" Target="../media/image9.jpeg"/><Relationship Id="rId19" Type="http://schemas.openxmlformats.org/officeDocument/2006/relationships/image" Target="../media/image16.jpeg"/><Relationship Id="rId4" Type="http://schemas.openxmlformats.org/officeDocument/2006/relationships/image" Target="../media/image5.png"/><Relationship Id="rId9" Type="http://schemas.openxmlformats.org/officeDocument/2006/relationships/image" Target="../media/image8.jpe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76472E9-753D-4CC9-ABAD-B7087149DD6F}"/>
              </a:ext>
            </a:extLst>
          </p:cNvPr>
          <p:cNvGrpSpPr/>
          <p:nvPr/>
        </p:nvGrpSpPr>
        <p:grpSpPr>
          <a:xfrm>
            <a:off x="3182465" y="4514578"/>
            <a:ext cx="2887585" cy="1917021"/>
            <a:chOff x="3299649" y="4514557"/>
            <a:chExt cx="2563103" cy="1917021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53710879-0B50-4B11-8B53-D42E87E455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99649" y="4514557"/>
              <a:ext cx="2563103" cy="1917021"/>
              <a:chOff x="-2305412" y="3917906"/>
              <a:chExt cx="2035702" cy="1562122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C3AD7384-A0CE-4089-949B-38EEF98FD7D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-2305412" y="3917906"/>
                <a:ext cx="2035702" cy="1562122"/>
                <a:chOff x="-133" y="1532"/>
                <a:chExt cx="1771" cy="1359"/>
              </a:xfrm>
            </p:grpSpPr>
            <p:sp>
              <p:nvSpPr>
                <p:cNvPr id="81" name="Oval 4">
                  <a:extLst>
                    <a:ext uri="{FF2B5EF4-FFF2-40B4-BE49-F238E27FC236}">
                      <a16:creationId xmlns:a16="http://schemas.microsoft.com/office/drawing/2014/main" id="{6F2187F9-2B80-4040-98F2-96F0BE9198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" y="1578"/>
                  <a:ext cx="1335" cy="1313"/>
                </a:xfrm>
                <a:prstGeom prst="ellipse">
                  <a:avLst/>
                </a:prstGeom>
                <a:solidFill>
                  <a:schemeClr val="bg1"/>
                </a:solidFill>
                <a:ln w="38100" algn="ctr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1800"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82" name="Group 65">
                  <a:extLst>
                    <a:ext uri="{FF2B5EF4-FFF2-40B4-BE49-F238E27FC236}">
                      <a16:creationId xmlns:a16="http://schemas.microsoft.com/office/drawing/2014/main" id="{64EFD545-82DC-4280-B1DE-547065CEAD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133" y="1532"/>
                  <a:ext cx="1771" cy="1313"/>
                  <a:chOff x="-133" y="1532"/>
                  <a:chExt cx="1771" cy="1313"/>
                </a:xfrm>
              </p:grpSpPr>
              <p:sp>
                <p:nvSpPr>
                  <p:cNvPr id="84" name="Oval 6">
                    <a:extLst>
                      <a:ext uri="{FF2B5EF4-FFF2-40B4-BE49-F238E27FC236}">
                        <a16:creationId xmlns:a16="http://schemas.microsoft.com/office/drawing/2014/main" id="{B8E3DC08-0884-48D6-9269-0EB5AE48709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4" y="1532"/>
                    <a:ext cx="1335" cy="1313"/>
                  </a:xfrm>
                  <a:prstGeom prst="ellipse">
                    <a:avLst/>
                  </a:prstGeom>
                  <a:noFill/>
                  <a:ln w="38100" algn="ctr">
                    <a:solidFill>
                      <a:srgbClr val="FF99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1800">
                      <a:ea typeface="HGP創英角ﾎﾟｯﾌﾟ体" panose="040B0A00000000000000" pitchFamily="50" charset="-128"/>
                    </a:endParaRPr>
                  </a:p>
                </p:txBody>
              </p:sp>
              <p:sp>
                <p:nvSpPr>
                  <p:cNvPr id="86" name="Text Box 41">
                    <a:extLst>
                      <a:ext uri="{FF2B5EF4-FFF2-40B4-BE49-F238E27FC236}">
                        <a16:creationId xmlns:a16="http://schemas.microsoft.com/office/drawing/2014/main" id="{8D643C57-BA85-4783-BDFD-E0DBB989579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33" y="1791"/>
                    <a:ext cx="1771" cy="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ja-JP" altLang="en-US" sz="1200" dirty="0">
                        <a:ea typeface="HGP創英角ﾎﾟｯﾌﾟ体" panose="040B0A00000000000000" pitchFamily="50" charset="-128"/>
                      </a:rPr>
                      <a:t>可能な場合は、</a:t>
                    </a:r>
                    <a:endParaRPr lang="en-US" altLang="ja-JP" sz="1200" dirty="0">
                      <a:ea typeface="HGP創英角ﾎﾟｯﾌﾟ体" panose="040B0A00000000000000" pitchFamily="50" charset="-128"/>
                    </a:endParaRPr>
                  </a:p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ja-JP" altLang="en-US" sz="1200" dirty="0">
                        <a:ea typeface="HGP創英角ﾎﾟｯﾌﾟ体" panose="040B0A00000000000000" pitchFamily="50" charset="-128"/>
                      </a:rPr>
                      <a:t>定期的</a:t>
                    </a:r>
                    <a:r>
                      <a:rPr lang="en-US" altLang="ja-JP" sz="1200" dirty="0">
                        <a:ea typeface="HGP創英角ﾎﾟｯﾌﾟ体" panose="040B0A00000000000000" pitchFamily="50" charset="-128"/>
                      </a:rPr>
                      <a:t>(</a:t>
                    </a:r>
                    <a:r>
                      <a:rPr lang="ja-JP" altLang="en-US" sz="1200" dirty="0">
                        <a:ea typeface="HGP創英角ﾎﾟｯﾌﾟ体" panose="040B0A00000000000000" pitchFamily="50" charset="-128"/>
                      </a:rPr>
                      <a:t>午前と午後に１回等</a:t>
                    </a:r>
                    <a:r>
                      <a:rPr lang="en-US" altLang="ja-JP" sz="1200" dirty="0">
                        <a:ea typeface="HGP創英角ﾎﾟｯﾌﾟ体" panose="040B0A00000000000000" pitchFamily="50" charset="-128"/>
                      </a:rPr>
                      <a:t>)</a:t>
                    </a:r>
                    <a:r>
                      <a:rPr lang="ja-JP" altLang="en-US" sz="1200" dirty="0">
                        <a:ea typeface="HGP創英角ﾎﾟｯﾌﾟ体" panose="040B0A00000000000000" pitchFamily="50" charset="-128"/>
                      </a:rPr>
                      <a:t>に</a:t>
                    </a:r>
                    <a:endParaRPr lang="en-US" altLang="ja-JP" sz="1200" dirty="0">
                      <a:ea typeface="HGP創英角ﾎﾟｯﾌﾟ体" panose="040B0A00000000000000" pitchFamily="50" charset="-128"/>
                    </a:endParaRPr>
                  </a:p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ja-JP" altLang="en-US" sz="1200" dirty="0">
                        <a:solidFill>
                          <a:srgbClr val="FF0000"/>
                        </a:solidFill>
                        <a:ea typeface="HGP創英角ﾎﾟｯﾌﾟ体" panose="040B0A00000000000000" pitchFamily="50" charset="-128"/>
                      </a:rPr>
                      <a:t>窓あるいはドアを開け</a:t>
                    </a:r>
                    <a:endParaRPr lang="en-US" altLang="ja-JP" sz="1200" dirty="0">
                      <a:solidFill>
                        <a:srgbClr val="FF0000"/>
                      </a:solidFill>
                      <a:ea typeface="HGP創英角ﾎﾟｯﾌﾟ体" panose="040B0A00000000000000" pitchFamily="50" charset="-128"/>
                    </a:endParaRPr>
                  </a:p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ja-JP" altLang="en-US" sz="1200" dirty="0">
                        <a:solidFill>
                          <a:srgbClr val="FF0000"/>
                        </a:solidFill>
                        <a:ea typeface="HGP創英角ﾎﾟｯﾌﾟ体" panose="040B0A00000000000000" pitchFamily="50" charset="-128"/>
                      </a:rPr>
                      <a:t>換気を行いましょう</a:t>
                    </a:r>
                  </a:p>
                </p:txBody>
              </p:sp>
            </p:grpSp>
          </p:grpSp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99DCD45C-0E05-467A-ADAF-4F8E8C3B09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1670227" y="4875424"/>
                <a:ext cx="679033" cy="441371"/>
              </a:xfrm>
              <a:prstGeom prst="rect">
                <a:avLst/>
              </a:prstGeom>
            </p:spPr>
          </p:pic>
        </p:grpSp>
        <p:sp>
          <p:nvSpPr>
            <p:cNvPr id="91" name="Text Box 25">
              <a:extLst>
                <a:ext uri="{FF2B5EF4-FFF2-40B4-BE49-F238E27FC236}">
                  <a16:creationId xmlns:a16="http://schemas.microsoft.com/office/drawing/2014/main" id="{23512776-4ED7-4F5A-83DD-CC7D188774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0137" y="4514863"/>
              <a:ext cx="3825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rgbClr val="FF9933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5</a:t>
              </a:r>
            </a:p>
          </p:txBody>
        </p:sp>
      </p:grpSp>
      <p:pic>
        <p:nvPicPr>
          <p:cNvPr id="2059" name="Picture 23" descr="①手指洗浄">
            <a:extLst>
              <a:ext uri="{FF2B5EF4-FFF2-40B4-BE49-F238E27FC236}">
                <a16:creationId xmlns:a16="http://schemas.microsoft.com/office/drawing/2014/main" id="{6F728FE5-4688-4C78-937B-6F2CAC775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4" y="7749730"/>
            <a:ext cx="5080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4" name="Text Box 17">
            <a:extLst>
              <a:ext uri="{FF2B5EF4-FFF2-40B4-BE49-F238E27FC236}">
                <a16:creationId xmlns:a16="http://schemas.microsoft.com/office/drawing/2014/main" id="{E570CAD7-EA30-4173-9B26-EFEDBE81B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99" y="7913242"/>
            <a:ext cx="1071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または</a:t>
            </a:r>
          </a:p>
        </p:txBody>
      </p:sp>
      <p:pic>
        <p:nvPicPr>
          <p:cNvPr id="2077" name="Picture 120" descr="③⑧手指衛生">
            <a:extLst>
              <a:ext uri="{FF2B5EF4-FFF2-40B4-BE49-F238E27FC236}">
                <a16:creationId xmlns:a16="http://schemas.microsoft.com/office/drawing/2014/main" id="{E280698C-A203-4EE1-930C-95760B58F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7" y="7624545"/>
            <a:ext cx="5080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4">
            <a:extLst>
              <a:ext uri="{FF2B5EF4-FFF2-40B4-BE49-F238E27FC236}">
                <a16:creationId xmlns:a16="http://schemas.microsoft.com/office/drawing/2014/main" id="{76EF4CFC-49EC-4CA6-B6E9-435C818C57D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8322056"/>
            <a:ext cx="6858000" cy="158394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3399FF"/>
              </a:gs>
            </a:gsLst>
            <a:lin ang="5400000" scaled="1"/>
            <a:tileRect/>
          </a:gradFill>
          <a:ln>
            <a:noFill/>
          </a:ln>
        </p:spPr>
        <p:txBody>
          <a:bodyPr rot="10800000"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ja-JP" sz="180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255" name="Rectangle 15">
            <a:extLst>
              <a:ext uri="{FF2B5EF4-FFF2-40B4-BE49-F238E27FC236}">
                <a16:creationId xmlns:a16="http://schemas.microsoft.com/office/drawing/2014/main" id="{05E5BB05-EF03-4E3C-BFFE-7A3044B1C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2004762"/>
          </a:xfrm>
          <a:prstGeom prst="rect">
            <a:avLst/>
          </a:prstGeom>
          <a:gradFill flip="none" rotWithShape="1">
            <a:gsLst>
              <a:gs pos="0">
                <a:srgbClr val="3399FF"/>
              </a:gs>
              <a:gs pos="100000">
                <a:schemeClr val="bg1"/>
              </a:gs>
            </a:gsLst>
            <a:lin ang="16200000" scaled="1"/>
            <a:tileRect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1" hangingPunct="1">
              <a:defRPr/>
            </a:pPr>
            <a:r>
              <a:rPr lang="ja-JP" altLang="en-US" sz="3600" dirty="0">
                <a:ln>
                  <a:solidFill>
                    <a:srgbClr val="000000"/>
                  </a:solidFill>
                </a:ln>
                <a:latin typeface="HGP創英角ﾎﾟｯﾌﾟ体" pitchFamily="50" charset="-128"/>
              </a:rPr>
              <a:t>避難所での感染症を防ぐために</a:t>
            </a:r>
            <a:endParaRPr lang="ja-JP" altLang="en-US" dirty="0">
              <a:ln>
                <a:solidFill>
                  <a:srgbClr val="000000"/>
                </a:solidFill>
              </a:ln>
              <a:latin typeface="HGP創英角ﾎﾟｯﾌﾟ体" pitchFamily="50" charset="-128"/>
            </a:endParaRPr>
          </a:p>
        </p:txBody>
      </p:sp>
      <p:sp>
        <p:nvSpPr>
          <p:cNvPr id="2054" name="Text Box 19">
            <a:extLst>
              <a:ext uri="{FF2B5EF4-FFF2-40B4-BE49-F238E27FC236}">
                <a16:creationId xmlns:a16="http://schemas.microsoft.com/office/drawing/2014/main" id="{633A3E89-BA8E-4F49-ABEC-480C542C3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312275"/>
            <a:ext cx="6858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400" b="1">
              <a:ea typeface="HGP創英角ﾎﾟｯﾌﾟ体" panose="040B0A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>
                <a:solidFill>
                  <a:srgbClr val="FF0000"/>
                </a:solidFill>
                <a:ea typeface="HGP創英角ﾎﾟｯﾌﾟ体" panose="040B0A00000000000000" pitchFamily="50" charset="-128"/>
              </a:rPr>
              <a:t>特に子供やお年寄りでは症状が現れにくいことがあります。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>
                <a:solidFill>
                  <a:srgbClr val="FF0000"/>
                </a:solidFill>
                <a:ea typeface="HGP創英角ﾎﾟｯﾌﾟ体" panose="040B0A00000000000000" pitchFamily="50" charset="-128"/>
              </a:rPr>
              <a:t>まわりの人から見て、いつもと様子が違う場合には連絡してください。</a:t>
            </a:r>
          </a:p>
        </p:txBody>
      </p:sp>
      <p:sp>
        <p:nvSpPr>
          <p:cNvPr id="10260" name="AutoShape 20">
            <a:extLst>
              <a:ext uri="{FF2B5EF4-FFF2-40B4-BE49-F238E27FC236}">
                <a16:creationId xmlns:a16="http://schemas.microsoft.com/office/drawing/2014/main" id="{ED76E17C-517F-49B7-A72B-CED521FD4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" y="704850"/>
            <a:ext cx="2652712" cy="433388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50800" algn="ctr">
            <a:solidFill>
              <a:srgbClr val="FF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いつも心がけましょう</a:t>
            </a:r>
          </a:p>
        </p:txBody>
      </p:sp>
      <p:grpSp>
        <p:nvGrpSpPr>
          <p:cNvPr id="2058" name="Group 68">
            <a:extLst>
              <a:ext uri="{FF2B5EF4-FFF2-40B4-BE49-F238E27FC236}">
                <a16:creationId xmlns:a16="http://schemas.microsoft.com/office/drawing/2014/main" id="{FC35E1D1-6A5E-4EA5-A2B7-BBBF4B5E6F88}"/>
              </a:ext>
            </a:extLst>
          </p:cNvPr>
          <p:cNvGrpSpPr>
            <a:grpSpLocks/>
          </p:cNvGrpSpPr>
          <p:nvPr/>
        </p:nvGrpSpPr>
        <p:grpSpPr bwMode="auto">
          <a:xfrm>
            <a:off x="1689022" y="3090729"/>
            <a:ext cx="2143125" cy="2157413"/>
            <a:chOff x="1117" y="2124"/>
            <a:chExt cx="1350" cy="1359"/>
          </a:xfrm>
        </p:grpSpPr>
        <p:sp>
          <p:nvSpPr>
            <p:cNvPr id="2115" name="Oval 2">
              <a:extLst>
                <a:ext uri="{FF2B5EF4-FFF2-40B4-BE49-F238E27FC236}">
                  <a16:creationId xmlns:a16="http://schemas.microsoft.com/office/drawing/2014/main" id="{2DEAB2FA-6C0F-44BD-9EFB-B88AF849C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170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2116" name="Oval 3">
              <a:extLst>
                <a:ext uri="{FF2B5EF4-FFF2-40B4-BE49-F238E27FC236}">
                  <a16:creationId xmlns:a16="http://schemas.microsoft.com/office/drawing/2014/main" id="{E2D53EBB-6FB6-45F2-9629-A215AF375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124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2117" name="Picture 8">
              <a:extLst>
                <a:ext uri="{FF2B5EF4-FFF2-40B4-BE49-F238E27FC236}">
                  <a16:creationId xmlns:a16="http://schemas.microsoft.com/office/drawing/2014/main" id="{F944B487-F940-42D7-9027-1B4C33BC2D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9" y="2430"/>
              <a:ext cx="342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8" name="Picture 18">
              <a:extLst>
                <a:ext uri="{FF2B5EF4-FFF2-40B4-BE49-F238E27FC236}">
                  <a16:creationId xmlns:a16="http://schemas.microsoft.com/office/drawing/2014/main" id="{38855D16-3B10-48D3-899E-C7684E023C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7" y="2475"/>
              <a:ext cx="408" cy="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19" name="Text Box 24">
              <a:extLst>
                <a:ext uri="{FF2B5EF4-FFF2-40B4-BE49-F238E27FC236}">
                  <a16:creationId xmlns:a16="http://schemas.microsoft.com/office/drawing/2014/main" id="{338F44D5-A8F5-4F7A-A9D3-936592967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1" y="2167"/>
              <a:ext cx="2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>
                  <a:solidFill>
                    <a:srgbClr val="FF9933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2</a:t>
              </a:r>
            </a:p>
          </p:txBody>
        </p:sp>
        <p:sp>
          <p:nvSpPr>
            <p:cNvPr id="2120" name="Text Box 26">
              <a:extLst>
                <a:ext uri="{FF2B5EF4-FFF2-40B4-BE49-F238E27FC236}">
                  <a16:creationId xmlns:a16="http://schemas.microsoft.com/office/drawing/2014/main" id="{1BC43CA2-1651-4DA8-B1BC-346BC6AAB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6" y="2892"/>
              <a:ext cx="1301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srgbClr val="FF0000"/>
                  </a:solidFill>
                  <a:ea typeface="HGP創英角ﾎﾟｯﾌﾟ体" panose="040B0A00000000000000" pitchFamily="50" charset="-128"/>
                </a:rPr>
                <a:t>咳がひどく、熱があるときは、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ea typeface="HGP創英角ﾎﾟｯﾌﾟ体" panose="040B0A00000000000000" pitchFamily="50" charset="-128"/>
                </a:rPr>
                <a:t>責任者に申し出て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srgbClr val="FF0000"/>
                  </a:solidFill>
                  <a:ea typeface="HGP創英角ﾎﾟｯﾌﾟ体" panose="040B0A00000000000000" pitchFamily="50" charset="-128"/>
                </a:rPr>
                <a:t>医師の診察を受けましょう。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47C335C-FE68-4757-9D98-6D01BACF098C}"/>
              </a:ext>
            </a:extLst>
          </p:cNvPr>
          <p:cNvGrpSpPr/>
          <p:nvPr/>
        </p:nvGrpSpPr>
        <p:grpSpPr>
          <a:xfrm>
            <a:off x="73025" y="6308856"/>
            <a:ext cx="2119313" cy="2033082"/>
            <a:chOff x="73025" y="5986993"/>
            <a:chExt cx="2119313" cy="2157412"/>
          </a:xfrm>
        </p:grpSpPr>
        <p:sp>
          <p:nvSpPr>
            <p:cNvPr id="2060" name="Oval 12">
              <a:extLst>
                <a:ext uri="{FF2B5EF4-FFF2-40B4-BE49-F238E27FC236}">
                  <a16:creationId xmlns:a16="http://schemas.microsoft.com/office/drawing/2014/main" id="{E075F57C-00CC-4E78-AC52-ADD6B480A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" y="6060018"/>
              <a:ext cx="2119313" cy="2084387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2061" name="Oval 13">
              <a:extLst>
                <a:ext uri="{FF2B5EF4-FFF2-40B4-BE49-F238E27FC236}">
                  <a16:creationId xmlns:a16="http://schemas.microsoft.com/office/drawing/2014/main" id="{70FA4A5A-458A-4132-A500-9742834EB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" y="5986993"/>
              <a:ext cx="2119313" cy="2084387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2062" name="Text Box 17">
            <a:extLst>
              <a:ext uri="{FF2B5EF4-FFF2-40B4-BE49-F238E27FC236}">
                <a16:creationId xmlns:a16="http://schemas.microsoft.com/office/drawing/2014/main" id="{CD1EFC8C-B7C0-4879-8754-EA8F917BE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6683038"/>
            <a:ext cx="219868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トイレの後は、石けんと</a:t>
            </a: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水でよく手を洗いましょう。</a:t>
            </a:r>
            <a:endParaRPr lang="en-US" altLang="ja-JP" sz="1200" dirty="0">
              <a:ea typeface="HGP創英角ﾎﾟｯﾌﾟ体" panose="040B0A00000000000000" pitchFamily="50" charset="-128"/>
            </a:endParaRP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水が使えない場合は、</a:t>
            </a:r>
            <a:endParaRPr lang="en-US" altLang="ja-JP" sz="1200" dirty="0">
              <a:ea typeface="HGP創英角ﾎﾟｯﾌﾟ体" panose="040B0A00000000000000" pitchFamily="50" charset="-128"/>
            </a:endParaRP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アルコール手指消毒薬で</a:t>
            </a:r>
            <a:endParaRPr lang="en-US" altLang="ja-JP" sz="1200" dirty="0">
              <a:ea typeface="HGP創英角ﾎﾟｯﾌﾟ体" panose="040B0A00000000000000" pitchFamily="50" charset="-128"/>
            </a:endParaRP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手を消毒しましょう。</a:t>
            </a: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endParaRPr lang="ja-JP" altLang="en-US" sz="1200" dirty="0">
              <a:ea typeface="HGP創英角ﾎﾟｯﾌﾟ体" panose="040B0A00000000000000" pitchFamily="50" charset="-128"/>
            </a:endParaRPr>
          </a:p>
        </p:txBody>
      </p:sp>
      <p:sp>
        <p:nvSpPr>
          <p:cNvPr id="2063" name="Text Box 28">
            <a:extLst>
              <a:ext uri="{FF2B5EF4-FFF2-40B4-BE49-F238E27FC236}">
                <a16:creationId xmlns:a16="http://schemas.microsoft.com/office/drawing/2014/main" id="{15FDFA9D-08DF-4D85-A183-4960853BC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6331812"/>
            <a:ext cx="38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rgbClr val="0099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</a:t>
            </a:r>
          </a:p>
        </p:txBody>
      </p:sp>
      <p:pic>
        <p:nvPicPr>
          <p:cNvPr id="2110" name="Picture 27">
            <a:extLst>
              <a:ext uri="{FF2B5EF4-FFF2-40B4-BE49-F238E27FC236}">
                <a16:creationId xmlns:a16="http://schemas.microsoft.com/office/drawing/2014/main" id="{DF427E34-6F73-448F-B035-09F545D99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7" r="3062"/>
          <a:stretch>
            <a:fillRect/>
          </a:stretch>
        </p:blipFill>
        <p:spPr bwMode="auto">
          <a:xfrm>
            <a:off x="2997200" y="7462968"/>
            <a:ext cx="93662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1" name="Text Box 29">
            <a:extLst>
              <a:ext uri="{FF2B5EF4-FFF2-40B4-BE49-F238E27FC236}">
                <a16:creationId xmlns:a16="http://schemas.microsoft.com/office/drawing/2014/main" id="{9D625691-6B69-46AC-A1DF-0DB345D31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331812"/>
            <a:ext cx="38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>
                <a:solidFill>
                  <a:srgbClr val="0099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0E83111-E2FF-48B0-ADCB-59C347265420}"/>
              </a:ext>
            </a:extLst>
          </p:cNvPr>
          <p:cNvGrpSpPr/>
          <p:nvPr/>
        </p:nvGrpSpPr>
        <p:grpSpPr>
          <a:xfrm>
            <a:off x="2349500" y="6310443"/>
            <a:ext cx="2119313" cy="2031587"/>
            <a:chOff x="2349500" y="5988580"/>
            <a:chExt cx="2119313" cy="2155826"/>
          </a:xfrm>
        </p:grpSpPr>
        <p:sp>
          <p:nvSpPr>
            <p:cNvPr id="2112" name="Oval 31">
              <a:extLst>
                <a:ext uri="{FF2B5EF4-FFF2-40B4-BE49-F238E27FC236}">
                  <a16:creationId xmlns:a16="http://schemas.microsoft.com/office/drawing/2014/main" id="{CDC6CA6E-E591-4AF0-969A-FF788B69F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9500" y="5988580"/>
              <a:ext cx="2119313" cy="2084388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2113" name="Oval 32">
              <a:extLst>
                <a:ext uri="{FF2B5EF4-FFF2-40B4-BE49-F238E27FC236}">
                  <a16:creationId xmlns:a16="http://schemas.microsoft.com/office/drawing/2014/main" id="{3A3E0B0E-C9F3-4193-8328-F0A435BD6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9500" y="6060018"/>
              <a:ext cx="2119313" cy="2084388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2114" name="Text Box 33">
            <a:extLst>
              <a:ext uri="{FF2B5EF4-FFF2-40B4-BE49-F238E27FC236}">
                <a16:creationId xmlns:a16="http://schemas.microsoft.com/office/drawing/2014/main" id="{08310A46-1A60-47F1-A95A-6E57D737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475" y="6850193"/>
            <a:ext cx="2033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>
                <a:ea typeface="HGP創英角ﾎﾟｯﾌﾟ体" panose="040B0A00000000000000" pitchFamily="50" charset="-128"/>
              </a:rPr>
              <a:t>脱水にならないように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>
                <a:ea typeface="HGP創英角ﾎﾟｯﾌﾟ体" panose="040B0A00000000000000" pitchFamily="50" charset="-128"/>
              </a:rPr>
              <a:t>水分をたくさん取りましょう。</a:t>
            </a:r>
          </a:p>
        </p:txBody>
      </p:sp>
      <p:sp>
        <p:nvSpPr>
          <p:cNvPr id="2105" name="Text Box 30">
            <a:extLst>
              <a:ext uri="{FF2B5EF4-FFF2-40B4-BE49-F238E27FC236}">
                <a16:creationId xmlns:a16="http://schemas.microsoft.com/office/drawing/2014/main" id="{9DCFE1AE-C3E2-45CC-A6E3-C3C50AB58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863" y="6331812"/>
            <a:ext cx="38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>
                <a:solidFill>
                  <a:srgbClr val="0099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C491838-9140-420D-9B85-2FED8363A1FB}"/>
              </a:ext>
            </a:extLst>
          </p:cNvPr>
          <p:cNvGrpSpPr/>
          <p:nvPr/>
        </p:nvGrpSpPr>
        <p:grpSpPr>
          <a:xfrm>
            <a:off x="4652963" y="6308856"/>
            <a:ext cx="2119313" cy="2033082"/>
            <a:chOff x="4652963" y="5986993"/>
            <a:chExt cx="2119313" cy="2157412"/>
          </a:xfrm>
        </p:grpSpPr>
        <p:sp>
          <p:nvSpPr>
            <p:cNvPr id="2106" name="Oval 34">
              <a:extLst>
                <a:ext uri="{FF2B5EF4-FFF2-40B4-BE49-F238E27FC236}">
                  <a16:creationId xmlns:a16="http://schemas.microsoft.com/office/drawing/2014/main" id="{F736734D-B9F4-4D0F-9CC1-949F806C0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2963" y="6060018"/>
              <a:ext cx="2119313" cy="2084387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2107" name="Oval 35">
              <a:extLst>
                <a:ext uri="{FF2B5EF4-FFF2-40B4-BE49-F238E27FC236}">
                  <a16:creationId xmlns:a16="http://schemas.microsoft.com/office/drawing/2014/main" id="{7495C9D2-799A-458A-97B9-EEDDCB3C1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2963" y="5986993"/>
              <a:ext cx="2119313" cy="2084387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2108" name="Text Box 36">
            <a:extLst>
              <a:ext uri="{FF2B5EF4-FFF2-40B4-BE49-F238E27FC236}">
                <a16:creationId xmlns:a16="http://schemas.microsoft.com/office/drawing/2014/main" id="{878D258A-042F-4C90-B98C-25FF804A4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351" y="6680331"/>
            <a:ext cx="2377574" cy="99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トイレのドアノブや水道の蛇口など</a:t>
            </a: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みんなが触るところは、</a:t>
            </a: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ハイター等塩素系の液体を</a:t>
            </a:r>
            <a:endParaRPr lang="en-US" altLang="ja-JP" sz="1200" dirty="0">
              <a:ea typeface="HGP創英角ﾎﾟｯﾌﾟ体" panose="040B0A00000000000000" pitchFamily="50" charset="-128"/>
            </a:endParaRP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薄めたもので毎日拭いて</a:t>
            </a:r>
            <a:endParaRPr lang="en-US" altLang="ja-JP" sz="1200" dirty="0">
              <a:ea typeface="HGP創英角ﾎﾟｯﾌﾟ体" panose="040B0A00000000000000" pitchFamily="50" charset="-128"/>
            </a:endParaRPr>
          </a:p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消毒して下さい。</a:t>
            </a:r>
          </a:p>
        </p:txBody>
      </p:sp>
      <p:grpSp>
        <p:nvGrpSpPr>
          <p:cNvPr id="2067" name="Group 79">
            <a:extLst>
              <a:ext uri="{FF2B5EF4-FFF2-40B4-BE49-F238E27FC236}">
                <a16:creationId xmlns:a16="http://schemas.microsoft.com/office/drawing/2014/main" id="{EE122295-D63B-472F-B1D7-E5913614C5A0}"/>
              </a:ext>
            </a:extLst>
          </p:cNvPr>
          <p:cNvGrpSpPr>
            <a:grpSpLocks/>
          </p:cNvGrpSpPr>
          <p:nvPr/>
        </p:nvGrpSpPr>
        <p:grpSpPr bwMode="auto">
          <a:xfrm>
            <a:off x="35720" y="2329831"/>
            <a:ext cx="2192338" cy="2157413"/>
            <a:chOff x="54" y="1532"/>
            <a:chExt cx="1381" cy="1359"/>
          </a:xfrm>
        </p:grpSpPr>
        <p:sp>
          <p:nvSpPr>
            <p:cNvPr id="2098" name="Oval 4">
              <a:extLst>
                <a:ext uri="{FF2B5EF4-FFF2-40B4-BE49-F238E27FC236}">
                  <a16:creationId xmlns:a16="http://schemas.microsoft.com/office/drawing/2014/main" id="{1E9EFB58-9937-42DD-A62D-1CC58AFF0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" y="1578"/>
              <a:ext cx="1335" cy="1313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2099" name="Group 65">
              <a:extLst>
                <a:ext uri="{FF2B5EF4-FFF2-40B4-BE49-F238E27FC236}">
                  <a16:creationId xmlns:a16="http://schemas.microsoft.com/office/drawing/2014/main" id="{1D92A0EC-C1F5-4636-8D97-D6A879BC0A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" y="1532"/>
              <a:ext cx="1381" cy="1313"/>
              <a:chOff x="54" y="1532"/>
              <a:chExt cx="1381" cy="1313"/>
            </a:xfrm>
          </p:grpSpPr>
          <p:pic>
            <p:nvPicPr>
              <p:cNvPr id="2100" name="Picture 5" descr="患者の母親">
                <a:extLst>
                  <a:ext uri="{FF2B5EF4-FFF2-40B4-BE49-F238E27FC236}">
                    <a16:creationId xmlns:a16="http://schemas.microsoft.com/office/drawing/2014/main" id="{28C12B6D-B33F-46A2-8BF4-2B3FF39FF0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92" t="5074" r="16801" b="27394"/>
              <a:stretch>
                <a:fillRect/>
              </a:stretch>
            </p:blipFill>
            <p:spPr bwMode="auto">
              <a:xfrm>
                <a:off x="513" y="2304"/>
                <a:ext cx="422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01" name="Oval 6">
                <a:extLst>
                  <a:ext uri="{FF2B5EF4-FFF2-40B4-BE49-F238E27FC236}">
                    <a16:creationId xmlns:a16="http://schemas.microsoft.com/office/drawing/2014/main" id="{86BDC91C-C1E9-4B6C-912B-6D29B03ED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" y="1532"/>
                <a:ext cx="1335" cy="1313"/>
              </a:xfrm>
              <a:prstGeom prst="ellipse">
                <a:avLst/>
              </a:prstGeom>
              <a:noFill/>
              <a:ln w="38100" algn="ctr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>
                  <a:ea typeface="HGP創英角ﾎﾟｯﾌﾟ体" panose="040B0A00000000000000" pitchFamily="50" charset="-128"/>
                </a:endParaRPr>
              </a:p>
            </p:txBody>
          </p:sp>
          <p:sp>
            <p:nvSpPr>
              <p:cNvPr id="2102" name="Text Box 40">
                <a:extLst>
                  <a:ext uri="{FF2B5EF4-FFF2-40B4-BE49-F238E27FC236}">
                    <a16:creationId xmlns:a16="http://schemas.microsoft.com/office/drawing/2014/main" id="{CEF3B7F8-F7C4-4611-9C5B-BBD32CB7C2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4" y="1578"/>
                <a:ext cx="24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2400">
                    <a:solidFill>
                      <a:srgbClr val="FF9933"/>
                    </a:solidFill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1</a:t>
                </a:r>
              </a:p>
            </p:txBody>
          </p:sp>
          <p:sp>
            <p:nvSpPr>
              <p:cNvPr id="2103" name="Text Box 41">
                <a:extLst>
                  <a:ext uri="{FF2B5EF4-FFF2-40B4-BE49-F238E27FC236}">
                    <a16:creationId xmlns:a16="http://schemas.microsoft.com/office/drawing/2014/main" id="{7BC29D38-D473-44B4-8118-621ECF13B3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" y="1805"/>
                <a:ext cx="1362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ea typeface="HGP創英角ﾎﾟｯﾌﾟ体" panose="040B0A00000000000000" pitchFamily="50" charset="-128"/>
                  </a:rPr>
                  <a:t>風邪やインフルエンザは咳や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ea typeface="HGP創英角ﾎﾟｯﾌﾟ体" panose="040B0A00000000000000" pitchFamily="50" charset="-128"/>
                  </a:rPr>
                  <a:t>くしゃみのしぶきでうつるので、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咳をしている人は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マスクを着用しましょう。</a:t>
                </a:r>
              </a:p>
            </p:txBody>
          </p:sp>
        </p:grpSp>
      </p:grpSp>
      <p:grpSp>
        <p:nvGrpSpPr>
          <p:cNvPr id="2069" name="Group 76">
            <a:extLst>
              <a:ext uri="{FF2B5EF4-FFF2-40B4-BE49-F238E27FC236}">
                <a16:creationId xmlns:a16="http://schemas.microsoft.com/office/drawing/2014/main" id="{19A3CA26-9EA8-4FC8-B592-D5C3A298A453}"/>
              </a:ext>
            </a:extLst>
          </p:cNvPr>
          <p:cNvGrpSpPr>
            <a:grpSpLocks/>
          </p:cNvGrpSpPr>
          <p:nvPr/>
        </p:nvGrpSpPr>
        <p:grpSpPr bwMode="auto">
          <a:xfrm>
            <a:off x="4651375" y="8458786"/>
            <a:ext cx="2162175" cy="714843"/>
            <a:chOff x="2930" y="5298"/>
            <a:chExt cx="1362" cy="536"/>
          </a:xfrm>
        </p:grpSpPr>
        <p:sp>
          <p:nvSpPr>
            <p:cNvPr id="2088" name="Oval 50">
              <a:extLst>
                <a:ext uri="{FF2B5EF4-FFF2-40B4-BE49-F238E27FC236}">
                  <a16:creationId xmlns:a16="http://schemas.microsoft.com/office/drawing/2014/main" id="{D501D3D4-7C94-46B3-8D32-0197C04B8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0" y="5298"/>
              <a:ext cx="1362" cy="53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2089" name="Text Box 53">
              <a:extLst>
                <a:ext uri="{FF2B5EF4-FFF2-40B4-BE49-F238E27FC236}">
                  <a16:creationId xmlns:a16="http://schemas.microsoft.com/office/drawing/2014/main" id="{D80F581A-510F-4F2B-B993-71A811BFB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1" y="5381"/>
              <a:ext cx="72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ea typeface="HGP創英角ﾎﾟｯﾌﾟ体" panose="040B0A00000000000000" pitchFamily="50" charset="-128"/>
                </a:rPr>
                <a:t>ぐったりして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ea typeface="HGP創英角ﾎﾟｯﾌﾟ体" panose="040B0A00000000000000" pitchFamily="50" charset="-128"/>
                </a:rPr>
                <a:t>顔色が悪い</a:t>
              </a:r>
            </a:p>
          </p:txBody>
        </p:sp>
        <p:pic>
          <p:nvPicPr>
            <p:cNvPr id="2090" name="Picture 56" descr="ぐったり">
              <a:extLst>
                <a:ext uri="{FF2B5EF4-FFF2-40B4-BE49-F238E27FC236}">
                  <a16:creationId xmlns:a16="http://schemas.microsoft.com/office/drawing/2014/main" id="{79D49D6B-A816-411D-99F4-4E5F9F380B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5472"/>
              <a:ext cx="272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1" name="Picture 57" descr="顔色悪い">
              <a:extLst>
                <a:ext uri="{FF2B5EF4-FFF2-40B4-BE49-F238E27FC236}">
                  <a16:creationId xmlns:a16="http://schemas.microsoft.com/office/drawing/2014/main" id="{11046801-339E-4964-96FF-B393D2027B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3" y="5447"/>
              <a:ext cx="22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70" name="Group 75">
            <a:extLst>
              <a:ext uri="{FF2B5EF4-FFF2-40B4-BE49-F238E27FC236}">
                <a16:creationId xmlns:a16="http://schemas.microsoft.com/office/drawing/2014/main" id="{D596143E-912F-414C-95BA-E7CB31E83897}"/>
              </a:ext>
            </a:extLst>
          </p:cNvPr>
          <p:cNvGrpSpPr>
            <a:grpSpLocks/>
          </p:cNvGrpSpPr>
          <p:nvPr/>
        </p:nvGrpSpPr>
        <p:grpSpPr bwMode="auto">
          <a:xfrm>
            <a:off x="2346325" y="8460374"/>
            <a:ext cx="2162175" cy="716177"/>
            <a:chOff x="1478" y="5298"/>
            <a:chExt cx="1362" cy="536"/>
          </a:xfrm>
        </p:grpSpPr>
        <p:sp>
          <p:nvSpPr>
            <p:cNvPr id="2085" name="Oval 51">
              <a:extLst>
                <a:ext uri="{FF2B5EF4-FFF2-40B4-BE49-F238E27FC236}">
                  <a16:creationId xmlns:a16="http://schemas.microsoft.com/office/drawing/2014/main" id="{D5DA85CD-AC8C-465C-9A2F-238921A54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8" y="5298"/>
              <a:ext cx="1362" cy="53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2086" name="Text Box 58">
              <a:extLst>
                <a:ext uri="{FF2B5EF4-FFF2-40B4-BE49-F238E27FC236}">
                  <a16:creationId xmlns:a16="http://schemas.microsoft.com/office/drawing/2014/main" id="{A8A33A1E-6530-40E9-923F-AFCECCB461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9" y="5381"/>
              <a:ext cx="72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ea typeface="HGP創英角ﾎﾟｯﾌﾟ体" panose="040B0A00000000000000" pitchFamily="50" charset="-128"/>
                </a:rPr>
                <a:t>息苦しく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ea typeface="HGP創英角ﾎﾟｯﾌﾟ体" panose="040B0A00000000000000" pitchFamily="50" charset="-128"/>
                </a:rPr>
                <a:t>呼吸が荒い</a:t>
              </a:r>
              <a:endParaRPr lang="ja-JP" altLang="en-US" sz="1000">
                <a:solidFill>
                  <a:srgbClr val="FF0000"/>
                </a:solidFill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2087" name="Picture 59" descr="呼吸荒い">
              <a:extLst>
                <a:ext uri="{FF2B5EF4-FFF2-40B4-BE49-F238E27FC236}">
                  <a16:creationId xmlns:a16="http://schemas.microsoft.com/office/drawing/2014/main" id="{62BFF7D9-8C53-425E-A35D-3921D25365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7" y="5389"/>
              <a:ext cx="312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71" name="Group 74">
            <a:extLst>
              <a:ext uri="{FF2B5EF4-FFF2-40B4-BE49-F238E27FC236}">
                <a16:creationId xmlns:a16="http://schemas.microsoft.com/office/drawing/2014/main" id="{0BF7443F-090D-4E91-A6C9-9B9C1E1C184B}"/>
              </a:ext>
            </a:extLst>
          </p:cNvPr>
          <p:cNvGrpSpPr>
            <a:grpSpLocks/>
          </p:cNvGrpSpPr>
          <p:nvPr/>
        </p:nvGrpSpPr>
        <p:grpSpPr bwMode="auto">
          <a:xfrm>
            <a:off x="44450" y="8454024"/>
            <a:ext cx="2233613" cy="725512"/>
            <a:chOff x="28" y="5299"/>
            <a:chExt cx="1407" cy="544"/>
          </a:xfrm>
        </p:grpSpPr>
        <p:sp>
          <p:nvSpPr>
            <p:cNvPr id="2081" name="Oval 52">
              <a:extLst>
                <a:ext uri="{FF2B5EF4-FFF2-40B4-BE49-F238E27FC236}">
                  <a16:creationId xmlns:a16="http://schemas.microsoft.com/office/drawing/2014/main" id="{BB031FDC-9E94-4DF6-A8E4-B64004D6E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" y="5299"/>
              <a:ext cx="1362" cy="544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2082" name="Picture 54" descr="せき">
              <a:extLst>
                <a:ext uri="{FF2B5EF4-FFF2-40B4-BE49-F238E27FC236}">
                  <a16:creationId xmlns:a16="http://schemas.microsoft.com/office/drawing/2014/main" id="{B1D92EC0-2573-471E-A49E-E91EF44766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" y="5445"/>
              <a:ext cx="195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3" name="Picture 55" descr="たん">
              <a:extLst>
                <a:ext uri="{FF2B5EF4-FFF2-40B4-BE49-F238E27FC236}">
                  <a16:creationId xmlns:a16="http://schemas.microsoft.com/office/drawing/2014/main" id="{5B4AC854-7FB8-4798-A675-C8D28251F9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5435"/>
              <a:ext cx="219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84" name="Text Box 60">
              <a:extLst>
                <a:ext uri="{FF2B5EF4-FFF2-40B4-BE49-F238E27FC236}">
                  <a16:creationId xmlns:a16="http://schemas.microsoft.com/office/drawing/2014/main" id="{4C04894F-0D86-4CC3-B551-525448494B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" y="5381"/>
              <a:ext cx="90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ea typeface="HGP創英角ﾎﾟｯﾌﾟ体" panose="040B0A00000000000000" pitchFamily="50" charset="-128"/>
                </a:rPr>
                <a:t>咳がひどく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ea typeface="HGP創英角ﾎﾟｯﾌﾟ体" panose="040B0A00000000000000" pitchFamily="50" charset="-128"/>
                </a:rPr>
                <a:t>黄色の痰が出る</a:t>
              </a:r>
              <a:endParaRPr lang="ja-JP" altLang="en-US" sz="1000" dirty="0">
                <a:solidFill>
                  <a:srgbClr val="FF0000"/>
                </a:solidFill>
                <a:ea typeface="HGP創英角ﾎﾟｯﾌﾟ体" panose="040B0A00000000000000" pitchFamily="50" charset="-128"/>
              </a:endParaRPr>
            </a:p>
          </p:txBody>
        </p:sp>
      </p:grpSp>
      <p:grpSp>
        <p:nvGrpSpPr>
          <p:cNvPr id="2072" name="Group 78">
            <a:extLst>
              <a:ext uri="{FF2B5EF4-FFF2-40B4-BE49-F238E27FC236}">
                <a16:creationId xmlns:a16="http://schemas.microsoft.com/office/drawing/2014/main" id="{5A26B3A3-23F4-44E4-9A2E-4E06BA1515F6}"/>
              </a:ext>
            </a:extLst>
          </p:cNvPr>
          <p:cNvGrpSpPr>
            <a:grpSpLocks/>
          </p:cNvGrpSpPr>
          <p:nvPr/>
        </p:nvGrpSpPr>
        <p:grpSpPr bwMode="auto">
          <a:xfrm>
            <a:off x="5064943" y="652635"/>
            <a:ext cx="1758135" cy="1634808"/>
            <a:chOff x="3111" y="460"/>
            <a:chExt cx="1090" cy="1118"/>
          </a:xfrm>
        </p:grpSpPr>
        <p:sp>
          <p:nvSpPr>
            <p:cNvPr id="2078" name="Oval 38">
              <a:extLst>
                <a:ext uri="{FF2B5EF4-FFF2-40B4-BE49-F238E27FC236}">
                  <a16:creationId xmlns:a16="http://schemas.microsoft.com/office/drawing/2014/main" id="{58EDC49F-7D38-4893-B7AA-81A238B97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" y="506"/>
              <a:ext cx="1090" cy="1072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2079" name="Oval 39">
              <a:extLst>
                <a:ext uri="{FF2B5EF4-FFF2-40B4-BE49-F238E27FC236}">
                  <a16:creationId xmlns:a16="http://schemas.microsoft.com/office/drawing/2014/main" id="{ECDDCDF1-F643-44F8-92B5-36C1EA73A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" y="460"/>
              <a:ext cx="1090" cy="1072"/>
            </a:xfrm>
            <a:prstGeom prst="ellipse">
              <a:avLst/>
            </a:prstGeom>
            <a:noFill/>
            <a:ln w="38100" algn="ctr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2080" name="Picture 64">
              <a:extLst>
                <a:ext uri="{FF2B5EF4-FFF2-40B4-BE49-F238E27FC236}">
                  <a16:creationId xmlns:a16="http://schemas.microsoft.com/office/drawing/2014/main" id="{661047D4-7022-4783-A595-ECE95AE8E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705"/>
              <a:ext cx="461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13" name="AutoShape 73">
            <a:extLst>
              <a:ext uri="{FF2B5EF4-FFF2-40B4-BE49-F238E27FC236}">
                <a16:creationId xmlns:a16="http://schemas.microsoft.com/office/drawing/2014/main" id="{7133963C-E51C-4BA4-A663-ED53CF586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" y="9215116"/>
            <a:ext cx="6705600" cy="433388"/>
          </a:xfrm>
          <a:prstGeom prst="roundRect">
            <a:avLst>
              <a:gd name="adj" fmla="val 16667"/>
            </a:avLst>
          </a:prstGeom>
          <a:noFill/>
          <a:ln w="508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このようなときは医療機関の受診が必要です。医師、看護師、代表者に相談しましょう。</a:t>
            </a:r>
          </a:p>
        </p:txBody>
      </p:sp>
      <p:sp>
        <p:nvSpPr>
          <p:cNvPr id="2074" name="AutoShape 61">
            <a:extLst>
              <a:ext uri="{FF2B5EF4-FFF2-40B4-BE49-F238E27FC236}">
                <a16:creationId xmlns:a16="http://schemas.microsoft.com/office/drawing/2014/main" id="{86FF2BB6-FD49-4F37-AAAB-BF83FB328759}"/>
              </a:ext>
            </a:extLst>
          </p:cNvPr>
          <p:cNvSpPr>
            <a:spLocks noChangeArrowheads="1"/>
          </p:cNvSpPr>
          <p:nvPr/>
        </p:nvSpPr>
        <p:spPr bwMode="auto">
          <a:xfrm rot="19539138">
            <a:off x="1818714" y="9054102"/>
            <a:ext cx="196872" cy="234214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ea typeface="HGP創英角ﾎﾟｯﾌﾟ体" panose="040B0A00000000000000" pitchFamily="50" charset="-128"/>
            </a:endParaRPr>
          </a:p>
        </p:txBody>
      </p:sp>
      <p:sp>
        <p:nvSpPr>
          <p:cNvPr id="2075" name="AutoShape 62">
            <a:extLst>
              <a:ext uri="{FF2B5EF4-FFF2-40B4-BE49-F238E27FC236}">
                <a16:creationId xmlns:a16="http://schemas.microsoft.com/office/drawing/2014/main" id="{F5B732BC-ECF4-44A9-B640-DBCE2108E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537" y="9158039"/>
            <a:ext cx="233352" cy="151251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ea typeface="HGP創英角ﾎﾟｯﾌﾟ体" panose="040B0A00000000000000" pitchFamily="50" charset="-128"/>
            </a:endParaRPr>
          </a:p>
        </p:txBody>
      </p:sp>
      <p:sp>
        <p:nvSpPr>
          <p:cNvPr id="2076" name="AutoShape 63">
            <a:extLst>
              <a:ext uri="{FF2B5EF4-FFF2-40B4-BE49-F238E27FC236}">
                <a16:creationId xmlns:a16="http://schemas.microsoft.com/office/drawing/2014/main" id="{6E2D2530-F87E-46A3-92F4-16B4F74EAB32}"/>
              </a:ext>
            </a:extLst>
          </p:cNvPr>
          <p:cNvSpPr>
            <a:spLocks noChangeArrowheads="1"/>
          </p:cNvSpPr>
          <p:nvPr/>
        </p:nvSpPr>
        <p:spPr bwMode="auto">
          <a:xfrm rot="1728647">
            <a:off x="4799396" y="9034666"/>
            <a:ext cx="222556" cy="23557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ea typeface="HGP創英角ﾎﾟｯﾌﾟ体" panose="040B0A00000000000000" pitchFamily="50" charset="-128"/>
            </a:endParaRPr>
          </a:p>
        </p:txBody>
      </p:sp>
      <p:grpSp>
        <p:nvGrpSpPr>
          <p:cNvPr id="2050" name="Group 69">
            <a:extLst>
              <a:ext uri="{FF2B5EF4-FFF2-40B4-BE49-F238E27FC236}">
                <a16:creationId xmlns:a16="http://schemas.microsoft.com/office/drawing/2014/main" id="{C32A6EC0-0FFA-4871-8249-135C4481C427}"/>
              </a:ext>
            </a:extLst>
          </p:cNvPr>
          <p:cNvGrpSpPr>
            <a:grpSpLocks/>
          </p:cNvGrpSpPr>
          <p:nvPr/>
        </p:nvGrpSpPr>
        <p:grpSpPr bwMode="auto">
          <a:xfrm>
            <a:off x="4618040" y="2887675"/>
            <a:ext cx="2444750" cy="2157413"/>
            <a:chOff x="2912" y="2122"/>
            <a:chExt cx="1540" cy="1359"/>
          </a:xfrm>
        </p:grpSpPr>
        <p:sp>
          <p:nvSpPr>
            <p:cNvPr id="2124" name="Oval 42">
              <a:extLst>
                <a:ext uri="{FF2B5EF4-FFF2-40B4-BE49-F238E27FC236}">
                  <a16:creationId xmlns:a16="http://schemas.microsoft.com/office/drawing/2014/main" id="{585828A4-5F5D-498B-9DD7-B466214D5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2168"/>
              <a:ext cx="1335" cy="1313"/>
            </a:xfrm>
            <a:prstGeom prst="ellipse">
              <a:avLst/>
            </a:prstGeom>
            <a:solidFill>
              <a:srgbClr val="FFFFFF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2125" name="Oval 43">
              <a:extLst>
                <a:ext uri="{FF2B5EF4-FFF2-40B4-BE49-F238E27FC236}">
                  <a16:creationId xmlns:a16="http://schemas.microsoft.com/office/drawing/2014/main" id="{D8A3E62F-906D-472B-842B-E52DBA660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2122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2121" name="Picture 10" descr="ぐっすり眠る">
              <a:extLst>
                <a:ext uri="{FF2B5EF4-FFF2-40B4-BE49-F238E27FC236}">
                  <a16:creationId xmlns:a16="http://schemas.microsoft.com/office/drawing/2014/main" id="{C35A5186-0574-477A-9CF1-D8609A6AE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" y="2440"/>
              <a:ext cx="499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2" name="Picture 11">
              <a:extLst>
                <a:ext uri="{FF2B5EF4-FFF2-40B4-BE49-F238E27FC236}">
                  <a16:creationId xmlns:a16="http://schemas.microsoft.com/office/drawing/2014/main" id="{26FAECAC-D942-4BE1-9FA9-1C5FE9A4F5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7"/>
            <a:stretch>
              <a:fillRect/>
            </a:stretch>
          </p:blipFill>
          <p:spPr bwMode="auto">
            <a:xfrm>
              <a:off x="3348" y="2519"/>
              <a:ext cx="363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23" name="Text Box 25">
              <a:extLst>
                <a:ext uri="{FF2B5EF4-FFF2-40B4-BE49-F238E27FC236}">
                  <a16:creationId xmlns:a16="http://schemas.microsoft.com/office/drawing/2014/main" id="{BD19B6B8-A0F6-4E22-94B0-C3459B9B9F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2167"/>
              <a:ext cx="2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rgbClr val="FF9933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4</a:t>
              </a:r>
            </a:p>
          </p:txBody>
        </p:sp>
        <p:sp>
          <p:nvSpPr>
            <p:cNvPr id="2126" name="Text Box 49">
              <a:extLst>
                <a:ext uri="{FF2B5EF4-FFF2-40B4-BE49-F238E27FC236}">
                  <a16:creationId xmlns:a16="http://schemas.microsoft.com/office/drawing/2014/main" id="{DE4B7009-A487-48EF-83CC-EE60D872A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2" y="2871"/>
              <a:ext cx="1540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ea typeface="HGP創英角ﾎﾟｯﾌﾟ体" panose="040B0A00000000000000" pitchFamily="50" charset="-128"/>
                </a:rPr>
                <a:t>予防には栄養と休息が重要です。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srgbClr val="FF0000"/>
                  </a:solidFill>
                  <a:ea typeface="HGP創英角ﾎﾟｯﾌﾟ体" panose="040B0A00000000000000" pitchFamily="50" charset="-128"/>
                </a:rPr>
                <a:t>きちんと食べて、しっかり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srgbClr val="FF0000"/>
                  </a:solidFill>
                  <a:ea typeface="HGP創英角ﾎﾟｯﾌﾟ体" panose="040B0A00000000000000" pitchFamily="50" charset="-128"/>
                </a:rPr>
                <a:t>眠るよう心がけましょう。</a:t>
              </a:r>
            </a:p>
          </p:txBody>
        </p:sp>
      </p:grpSp>
      <p:grpSp>
        <p:nvGrpSpPr>
          <p:cNvPr id="2068" name="Group 80">
            <a:extLst>
              <a:ext uri="{FF2B5EF4-FFF2-40B4-BE49-F238E27FC236}">
                <a16:creationId xmlns:a16="http://schemas.microsoft.com/office/drawing/2014/main" id="{DBEC558F-3582-4073-A410-50BCA80A30DC}"/>
              </a:ext>
            </a:extLst>
          </p:cNvPr>
          <p:cNvGrpSpPr>
            <a:grpSpLocks/>
          </p:cNvGrpSpPr>
          <p:nvPr/>
        </p:nvGrpSpPr>
        <p:grpSpPr bwMode="auto">
          <a:xfrm>
            <a:off x="2907508" y="2098313"/>
            <a:ext cx="2808287" cy="2149475"/>
            <a:chOff x="1979" y="1465"/>
            <a:chExt cx="1769" cy="1354"/>
          </a:xfrm>
        </p:grpSpPr>
        <p:sp>
          <p:nvSpPr>
            <p:cNvPr id="2092" name="Oval 46">
              <a:extLst>
                <a:ext uri="{FF2B5EF4-FFF2-40B4-BE49-F238E27FC236}">
                  <a16:creationId xmlns:a16="http://schemas.microsoft.com/office/drawing/2014/main" id="{0A4BAD3F-7F10-4F21-90C2-39AA96833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6" y="1465"/>
              <a:ext cx="1335" cy="1313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2093" name="Group 66">
              <a:extLst>
                <a:ext uri="{FF2B5EF4-FFF2-40B4-BE49-F238E27FC236}">
                  <a16:creationId xmlns:a16="http://schemas.microsoft.com/office/drawing/2014/main" id="{5677D41E-4DA1-4623-B9BB-52B6031BBE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9" y="1489"/>
              <a:ext cx="1769" cy="1330"/>
              <a:chOff x="1979" y="1561"/>
              <a:chExt cx="1769" cy="1330"/>
            </a:xfrm>
          </p:grpSpPr>
          <p:sp>
            <p:nvSpPr>
              <p:cNvPr id="2095" name="Text Box 45">
                <a:extLst>
                  <a:ext uri="{FF2B5EF4-FFF2-40B4-BE49-F238E27FC236}">
                    <a16:creationId xmlns:a16="http://schemas.microsoft.com/office/drawing/2014/main" id="{04E588CA-2B5C-4ECB-A977-155383A1E9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35" y="1561"/>
                <a:ext cx="24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2400">
                    <a:solidFill>
                      <a:srgbClr val="FF9933"/>
                    </a:solidFill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3</a:t>
                </a:r>
              </a:p>
            </p:txBody>
          </p:sp>
          <p:pic>
            <p:nvPicPr>
              <p:cNvPr id="2096" name="Picture 47" descr="離れたところで">
                <a:extLst>
                  <a:ext uri="{FF2B5EF4-FFF2-40B4-BE49-F238E27FC236}">
                    <a16:creationId xmlns:a16="http://schemas.microsoft.com/office/drawing/2014/main" id="{248ABAB7-E8AC-4658-B0D0-84E9732A0A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3" y="2295"/>
                <a:ext cx="590" cy="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97" name="Text Box 48">
                <a:extLst>
                  <a:ext uri="{FF2B5EF4-FFF2-40B4-BE49-F238E27FC236}">
                    <a16:creationId xmlns:a16="http://schemas.microsoft.com/office/drawing/2014/main" id="{D3170CA9-93FA-40E9-B246-56CD17C06C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9" y="1804"/>
                <a:ext cx="1769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 dirty="0">
                    <a:ea typeface="HGP創英角ﾎﾟｯﾌﾟ体" panose="040B0A00000000000000" pitchFamily="50" charset="-128"/>
                  </a:rPr>
                  <a:t>風邪やインフルエンザに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 dirty="0">
                    <a:ea typeface="HGP創英角ﾎﾟｯﾌﾟ体" panose="040B0A00000000000000" pitchFamily="50" charset="-128"/>
                  </a:rPr>
                  <a:t>かかったら、</a:t>
                </a:r>
                <a:r>
                  <a:rPr lang="ja-JP" altLang="en-US" sz="1200" dirty="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治るまで他の人と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 dirty="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１～２ｍ以上離れた場所で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 dirty="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休むようにしましょう。</a:t>
                </a:r>
              </a:p>
            </p:txBody>
          </p:sp>
          <p:sp>
            <p:nvSpPr>
              <p:cNvPr id="2094" name="Oval 44">
                <a:extLst>
                  <a:ext uri="{FF2B5EF4-FFF2-40B4-BE49-F238E27FC236}">
                    <a16:creationId xmlns:a16="http://schemas.microsoft.com/office/drawing/2014/main" id="{C7E753CA-1A8F-4481-9B17-7486D5A8F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1578"/>
                <a:ext cx="1335" cy="1313"/>
              </a:xfrm>
              <a:prstGeom prst="ellipse">
                <a:avLst/>
              </a:prstGeom>
              <a:noFill/>
              <a:ln w="38100" algn="ctr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 b="1">
                  <a:ea typeface="HGP創英角ﾎﾟｯﾌﾟ体" panose="040B0A00000000000000" pitchFamily="50" charset="-128"/>
                </a:endParaRPr>
              </a:p>
            </p:txBody>
          </p:sp>
        </p:grpSp>
      </p:grpSp>
      <p:sp>
        <p:nvSpPr>
          <p:cNvPr id="10261" name="AutoShape 21">
            <a:extLst>
              <a:ext uri="{FF2B5EF4-FFF2-40B4-BE49-F238E27FC236}">
                <a16:creationId xmlns:a16="http://schemas.microsoft.com/office/drawing/2014/main" id="{A3FBA270-F39C-429E-9930-10EDC075B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" y="5931498"/>
            <a:ext cx="3529012" cy="433388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50800" algn="ctr">
            <a:solidFill>
              <a:srgbClr val="CC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下痢している方がいたら</a:t>
            </a:r>
          </a:p>
        </p:txBody>
      </p:sp>
      <p:pic>
        <p:nvPicPr>
          <p:cNvPr id="9" name="図 8" descr="正方形&#10;&#10;自動的に生成された説明">
            <a:extLst>
              <a:ext uri="{FF2B5EF4-FFF2-40B4-BE49-F238E27FC236}">
                <a16:creationId xmlns:a16="http://schemas.microsoft.com/office/drawing/2014/main" id="{1BA785EF-733D-42D1-AF3B-DB7F7D8C0AD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541" y="7654478"/>
            <a:ext cx="467448" cy="541256"/>
          </a:xfrm>
          <a:prstGeom prst="rect">
            <a:avLst/>
          </a:prstGeom>
        </p:spPr>
      </p:pic>
      <p:pic>
        <p:nvPicPr>
          <p:cNvPr id="11" name="図 10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CEFAF505-4EEA-4913-92F6-2CCC6EB506F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8" y="7589946"/>
            <a:ext cx="669964" cy="546122"/>
          </a:xfrm>
          <a:prstGeom prst="rect">
            <a:avLst/>
          </a:prstGeom>
        </p:spPr>
      </p:pic>
      <p:pic>
        <p:nvPicPr>
          <p:cNvPr id="90" name="Picture 120" descr="③⑧手指衛生">
            <a:extLst>
              <a:ext uri="{FF2B5EF4-FFF2-40B4-BE49-F238E27FC236}">
                <a16:creationId xmlns:a16="http://schemas.microsoft.com/office/drawing/2014/main" id="{8D3E06B3-EE1E-40F7-8D87-CE31132D6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786" y="1192384"/>
            <a:ext cx="526052" cy="51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 Box 17">
            <a:extLst>
              <a:ext uri="{FF2B5EF4-FFF2-40B4-BE49-F238E27FC236}">
                <a16:creationId xmlns:a16="http://schemas.microsoft.com/office/drawing/2014/main" id="{198AA638-DF85-4CCC-9D21-E616E3D55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828" y="1723890"/>
            <a:ext cx="1071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ea typeface="HGP創英角ﾎﾟｯﾌﾟ体" panose="040B0A00000000000000" pitchFamily="50" charset="-128"/>
              </a:rPr>
              <a:t>または</a:t>
            </a:r>
          </a:p>
        </p:txBody>
      </p:sp>
      <p:sp>
        <p:nvSpPr>
          <p:cNvPr id="10256" name="AutoShape 16">
            <a:extLst>
              <a:ext uri="{FF2B5EF4-FFF2-40B4-BE49-F238E27FC236}">
                <a16:creationId xmlns:a16="http://schemas.microsoft.com/office/drawing/2014/main" id="{209594E1-47DD-4356-9593-DEDAFBAD3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" y="1820675"/>
            <a:ext cx="3991770" cy="42981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50800" algn="ctr">
            <a:solidFill>
              <a:srgbClr val="FFCC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風邪やインフルエンザ・コロナの予防</a:t>
            </a:r>
          </a:p>
        </p:txBody>
      </p:sp>
      <p:sp>
        <p:nvSpPr>
          <p:cNvPr id="2057" name="Text Box 22">
            <a:extLst>
              <a:ext uri="{FF2B5EF4-FFF2-40B4-BE49-F238E27FC236}">
                <a16:creationId xmlns:a16="http://schemas.microsoft.com/office/drawing/2014/main" id="{F9C189A5-FF68-4F94-A3E2-2D9CA5893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1193800"/>
            <a:ext cx="51264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ea typeface="HGP創英角ﾎﾟｯﾌﾟ体" panose="040B0A00000000000000" pitchFamily="50" charset="-128"/>
              </a:rPr>
              <a:t>食事の前やトイレの後には、必ず、石けんで手を洗うか、</a:t>
            </a:r>
            <a:endParaRPr lang="en-US" altLang="ja-JP" sz="1400" dirty="0">
              <a:ea typeface="HGP創英角ﾎﾟｯﾌﾟ体" panose="040B0A00000000000000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ea typeface="HGP創英角ﾎﾟｯﾌﾟ体" panose="040B0A00000000000000" pitchFamily="50" charset="-128"/>
              </a:rPr>
              <a:t>水が使えない場合は、アルコール手指消毒薬で手を消毒しましょう。</a:t>
            </a:r>
            <a:endParaRPr lang="en-US" altLang="ja-JP" sz="1400" dirty="0">
              <a:ea typeface="HGP創英角ﾎﾟｯﾌﾟ体" panose="040B0A00000000000000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13F748C3-B647-4C3C-933E-3EABD00892AA}"/>
              </a:ext>
            </a:extLst>
          </p:cNvPr>
          <p:cNvGrpSpPr/>
          <p:nvPr/>
        </p:nvGrpSpPr>
        <p:grpSpPr>
          <a:xfrm>
            <a:off x="3162308" y="4406043"/>
            <a:ext cx="2887585" cy="1917021"/>
            <a:chOff x="3299649" y="4514557"/>
            <a:chExt cx="2563103" cy="1917021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02327792-9F38-46B4-B58A-1E526AF66D0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99649" y="4514557"/>
              <a:ext cx="2563103" cy="1917021"/>
              <a:chOff x="-2305412" y="3917906"/>
              <a:chExt cx="2035702" cy="1562122"/>
            </a:xfrm>
          </p:grpSpPr>
          <p:grpSp>
            <p:nvGrpSpPr>
              <p:cNvPr id="82" name="Group 79">
                <a:extLst>
                  <a:ext uri="{FF2B5EF4-FFF2-40B4-BE49-F238E27FC236}">
                    <a16:creationId xmlns:a16="http://schemas.microsoft.com/office/drawing/2014/main" id="{7396D132-B3FB-448C-B321-0DEAEF2064F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-2305412" y="3917906"/>
                <a:ext cx="2035702" cy="1562122"/>
                <a:chOff x="-133" y="1532"/>
                <a:chExt cx="1771" cy="1359"/>
              </a:xfrm>
            </p:grpSpPr>
            <p:sp>
              <p:nvSpPr>
                <p:cNvPr id="84" name="Oval 4">
                  <a:extLst>
                    <a:ext uri="{FF2B5EF4-FFF2-40B4-BE49-F238E27FC236}">
                      <a16:creationId xmlns:a16="http://schemas.microsoft.com/office/drawing/2014/main" id="{5964BF0A-C008-4A5D-BDAC-F1D6374F31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" y="1578"/>
                  <a:ext cx="1335" cy="1313"/>
                </a:xfrm>
                <a:prstGeom prst="ellipse">
                  <a:avLst/>
                </a:prstGeom>
                <a:solidFill>
                  <a:schemeClr val="bg1"/>
                </a:solidFill>
                <a:ln w="38100" algn="ctr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ja-JP" altLang="en-US" sz="1800">
                    <a:ea typeface="HGP創英角ﾎﾟｯﾌﾟ体" panose="040B0A00000000000000" pitchFamily="50" charset="-128"/>
                  </a:endParaRPr>
                </a:p>
              </p:txBody>
            </p:sp>
            <p:grpSp>
              <p:nvGrpSpPr>
                <p:cNvPr id="85" name="Group 65">
                  <a:extLst>
                    <a:ext uri="{FF2B5EF4-FFF2-40B4-BE49-F238E27FC236}">
                      <a16:creationId xmlns:a16="http://schemas.microsoft.com/office/drawing/2014/main" id="{DE461C12-FBDB-4596-BDF5-09A08FD47A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133" y="1532"/>
                  <a:ext cx="1771" cy="1313"/>
                  <a:chOff x="-133" y="1532"/>
                  <a:chExt cx="1771" cy="1313"/>
                </a:xfrm>
              </p:grpSpPr>
              <p:sp>
                <p:nvSpPr>
                  <p:cNvPr id="86" name="Oval 6">
                    <a:extLst>
                      <a:ext uri="{FF2B5EF4-FFF2-40B4-BE49-F238E27FC236}">
                        <a16:creationId xmlns:a16="http://schemas.microsoft.com/office/drawing/2014/main" id="{C4FC64DE-E703-478E-9DBE-1F31D2A1EF8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4" y="1532"/>
                    <a:ext cx="1335" cy="1313"/>
                  </a:xfrm>
                  <a:prstGeom prst="ellipse">
                    <a:avLst/>
                  </a:prstGeom>
                  <a:noFill/>
                  <a:ln w="38100" algn="ctr">
                    <a:solidFill>
                      <a:srgbClr val="FF99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ja-JP" altLang="en-US" sz="1800">
                      <a:ea typeface="HGP創英角ﾎﾟｯﾌﾟ体" panose="040B0A00000000000000" pitchFamily="50" charset="-128"/>
                    </a:endParaRPr>
                  </a:p>
                </p:txBody>
              </p:sp>
              <p:sp>
                <p:nvSpPr>
                  <p:cNvPr id="87" name="Text Box 41">
                    <a:extLst>
                      <a:ext uri="{FF2B5EF4-FFF2-40B4-BE49-F238E27FC236}">
                        <a16:creationId xmlns:a16="http://schemas.microsoft.com/office/drawing/2014/main" id="{300BC72A-8859-41A5-A799-62BF5C74671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33" y="1791"/>
                    <a:ext cx="1771" cy="6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ja-JP" altLang="en-US" sz="1200" dirty="0">
                        <a:ea typeface="HGP創英角ﾎﾟｯﾌﾟ体" panose="040B0A00000000000000" pitchFamily="50" charset="-128"/>
                      </a:rPr>
                      <a:t>可能な場合は、</a:t>
                    </a:r>
                    <a:endParaRPr lang="en-US" altLang="ja-JP" sz="1200" dirty="0">
                      <a:ea typeface="HGP創英角ﾎﾟｯﾌﾟ体" panose="040B0A00000000000000" pitchFamily="50" charset="-128"/>
                    </a:endParaRPr>
                  </a:p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ja-JP" altLang="en-US" sz="1200" dirty="0">
                        <a:ea typeface="HGP創英角ﾎﾟｯﾌﾟ体" panose="040B0A00000000000000" pitchFamily="50" charset="-128"/>
                      </a:rPr>
                      <a:t>定期的</a:t>
                    </a:r>
                    <a:r>
                      <a:rPr lang="en-US" altLang="ja-JP" sz="1200" dirty="0">
                        <a:ea typeface="HGP創英角ﾎﾟｯﾌﾟ体" panose="040B0A00000000000000" pitchFamily="50" charset="-128"/>
                      </a:rPr>
                      <a:t>(</a:t>
                    </a:r>
                    <a:r>
                      <a:rPr lang="ja-JP" altLang="en-US" sz="1200" dirty="0">
                        <a:ea typeface="HGP創英角ﾎﾟｯﾌﾟ体" panose="040B0A00000000000000" pitchFamily="50" charset="-128"/>
                      </a:rPr>
                      <a:t>午前と午後に１回等</a:t>
                    </a:r>
                    <a:r>
                      <a:rPr lang="en-US" altLang="ja-JP" sz="1200" dirty="0">
                        <a:ea typeface="HGP創英角ﾎﾟｯﾌﾟ体" panose="040B0A00000000000000" pitchFamily="50" charset="-128"/>
                      </a:rPr>
                      <a:t>)</a:t>
                    </a:r>
                    <a:r>
                      <a:rPr lang="ja-JP" altLang="en-US" sz="1200" dirty="0">
                        <a:ea typeface="HGP創英角ﾎﾟｯﾌﾟ体" panose="040B0A00000000000000" pitchFamily="50" charset="-128"/>
                      </a:rPr>
                      <a:t>に</a:t>
                    </a:r>
                    <a:endParaRPr lang="en-US" altLang="ja-JP" sz="1200" dirty="0">
                      <a:ea typeface="HGP創英角ﾎﾟｯﾌﾟ体" panose="040B0A00000000000000" pitchFamily="50" charset="-128"/>
                    </a:endParaRPr>
                  </a:p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ja-JP" altLang="en-US" sz="1200" dirty="0">
                        <a:solidFill>
                          <a:srgbClr val="FF0000"/>
                        </a:solidFill>
                        <a:ea typeface="HGP創英角ﾎﾟｯﾌﾟ体" panose="040B0A00000000000000" pitchFamily="50" charset="-128"/>
                      </a:rPr>
                      <a:t>窓あるいはドアを開け</a:t>
                    </a:r>
                    <a:endParaRPr lang="en-US" altLang="ja-JP" sz="1200" dirty="0">
                      <a:solidFill>
                        <a:srgbClr val="FF0000"/>
                      </a:solidFill>
                      <a:ea typeface="HGP創英角ﾎﾟｯﾌﾟ体" panose="040B0A00000000000000" pitchFamily="50" charset="-128"/>
                    </a:endParaRPr>
                  </a:p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ja-JP" altLang="en-US" sz="1200" dirty="0">
                        <a:solidFill>
                          <a:srgbClr val="FF0000"/>
                        </a:solidFill>
                        <a:ea typeface="HGP創英角ﾎﾟｯﾌﾟ体" panose="040B0A00000000000000" pitchFamily="50" charset="-128"/>
                      </a:rPr>
                      <a:t>換気を行いましょう</a:t>
                    </a:r>
                  </a:p>
                </p:txBody>
              </p:sp>
            </p:grpSp>
          </p:grpSp>
          <p:pic>
            <p:nvPicPr>
              <p:cNvPr id="83" name="図 82">
                <a:extLst>
                  <a:ext uri="{FF2B5EF4-FFF2-40B4-BE49-F238E27FC236}">
                    <a16:creationId xmlns:a16="http://schemas.microsoft.com/office/drawing/2014/main" id="{9F1ED5CB-26FA-44FE-9906-F238D48BF9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1670227" y="4875424"/>
                <a:ext cx="679033" cy="441371"/>
              </a:xfrm>
              <a:prstGeom prst="rect">
                <a:avLst/>
              </a:prstGeom>
            </p:spPr>
          </p:pic>
        </p:grpSp>
        <p:sp>
          <p:nvSpPr>
            <p:cNvPr id="81" name="Text Box 25">
              <a:extLst>
                <a:ext uri="{FF2B5EF4-FFF2-40B4-BE49-F238E27FC236}">
                  <a16:creationId xmlns:a16="http://schemas.microsoft.com/office/drawing/2014/main" id="{5D692EC3-0F8D-40E8-8DAA-615085C78E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0137" y="4514863"/>
              <a:ext cx="3825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rgbClr val="FF9933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5</a:t>
              </a:r>
            </a:p>
          </p:txBody>
        </p:sp>
      </p:grpSp>
      <p:sp>
        <p:nvSpPr>
          <p:cNvPr id="115" name="Rectangle 15">
            <a:extLst>
              <a:ext uri="{FF2B5EF4-FFF2-40B4-BE49-F238E27FC236}">
                <a16:creationId xmlns:a16="http://schemas.microsoft.com/office/drawing/2014/main" id="{A2960EDE-71BF-40EE-B60F-7F1F9E238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0063" cy="1931123"/>
          </a:xfrm>
          <a:prstGeom prst="rect">
            <a:avLst/>
          </a:prstGeom>
          <a:gradFill flip="none" rotWithShape="1">
            <a:gsLst>
              <a:gs pos="0">
                <a:srgbClr val="3399FF"/>
              </a:gs>
              <a:gs pos="100000">
                <a:schemeClr val="bg1"/>
              </a:gs>
            </a:gsLst>
            <a:lin ang="16200000" scaled="1"/>
            <a:tileRect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1" hangingPunct="1">
              <a:defRPr/>
            </a:pPr>
            <a:r>
              <a:rPr lang="ja-JP" altLang="en-US" sz="3600" dirty="0">
                <a:ln>
                  <a:solidFill>
                    <a:srgbClr val="000000"/>
                  </a:solidFill>
                </a:ln>
                <a:latin typeface="HGP創英角ﾎﾟｯﾌﾟ体" pitchFamily="50" charset="-128"/>
              </a:rPr>
              <a:t>避難所での感染症を防ぐために</a:t>
            </a:r>
            <a:endParaRPr lang="ja-JP" altLang="en-US" dirty="0">
              <a:ln>
                <a:solidFill>
                  <a:srgbClr val="000000"/>
                </a:solidFill>
              </a:ln>
              <a:latin typeface="HGP創英角ﾎﾟｯﾌﾟ体" pitchFamily="50" charset="-128"/>
            </a:endParaRPr>
          </a:p>
        </p:txBody>
      </p:sp>
      <p:sp>
        <p:nvSpPr>
          <p:cNvPr id="114" name="Rectangle 14">
            <a:extLst>
              <a:ext uri="{FF2B5EF4-FFF2-40B4-BE49-F238E27FC236}">
                <a16:creationId xmlns:a16="http://schemas.microsoft.com/office/drawing/2014/main" id="{4DB9FE43-BDF8-4663-B367-F8E88DD22E9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8306420"/>
            <a:ext cx="6850063" cy="159957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3399FF"/>
              </a:gs>
            </a:gsLst>
            <a:lin ang="5400000" scaled="1"/>
            <a:tileRect/>
          </a:gradFill>
          <a:ln>
            <a:noFill/>
          </a:ln>
        </p:spPr>
        <p:txBody>
          <a:bodyPr rot="10800000"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ja-JP" sz="180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256" name="AutoShape 16">
            <a:extLst>
              <a:ext uri="{FF2B5EF4-FFF2-40B4-BE49-F238E27FC236}">
                <a16:creationId xmlns:a16="http://schemas.microsoft.com/office/drawing/2014/main" id="{2125233A-569F-4582-97AB-275E06D83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18" y="1862664"/>
            <a:ext cx="4175124" cy="416301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50800" algn="ctr">
            <a:solidFill>
              <a:srgbClr val="FFCC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風邪やインフルエンザ・コロナの予防</a:t>
            </a:r>
          </a:p>
        </p:txBody>
      </p:sp>
      <p:sp>
        <p:nvSpPr>
          <p:cNvPr id="3078" name="Text Box 19">
            <a:extLst>
              <a:ext uri="{FF2B5EF4-FFF2-40B4-BE49-F238E27FC236}">
                <a16:creationId xmlns:a16="http://schemas.microsoft.com/office/drawing/2014/main" id="{EBAE977D-473A-414B-8032-0F00F5052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312275"/>
            <a:ext cx="6858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ja-JP" sz="1400" b="1">
              <a:ea typeface="HGP創英角ﾎﾟｯﾌﾟ体" panose="040B0A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>
                <a:solidFill>
                  <a:srgbClr val="FF0000"/>
                </a:solidFill>
                <a:ea typeface="HGP創英角ﾎﾟｯﾌﾟ体" panose="040B0A00000000000000" pitchFamily="50" charset="-128"/>
              </a:rPr>
              <a:t>特に子供やお年寄りでは症状が現れにくいことがあります。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000">
                <a:solidFill>
                  <a:srgbClr val="FF0000"/>
                </a:solidFill>
                <a:ea typeface="HGP創英角ﾎﾟｯﾌﾟ体" panose="040B0A00000000000000" pitchFamily="50" charset="-128"/>
              </a:rPr>
              <a:t>まわりの人から見て、いつもと様子が違う場合には連絡してください。</a:t>
            </a:r>
          </a:p>
        </p:txBody>
      </p:sp>
      <p:sp>
        <p:nvSpPr>
          <p:cNvPr id="10260" name="AutoShape 20">
            <a:extLst>
              <a:ext uri="{FF2B5EF4-FFF2-40B4-BE49-F238E27FC236}">
                <a16:creationId xmlns:a16="http://schemas.microsoft.com/office/drawing/2014/main" id="{76466B9F-4738-47F3-B559-C2002F30C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" y="704850"/>
            <a:ext cx="2652712" cy="433388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50800" algn="ctr">
            <a:solidFill>
              <a:srgbClr val="FF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いつも心がけましょう</a:t>
            </a:r>
          </a:p>
        </p:txBody>
      </p:sp>
      <p:sp>
        <p:nvSpPr>
          <p:cNvPr id="10261" name="AutoShape 21">
            <a:extLst>
              <a:ext uri="{FF2B5EF4-FFF2-40B4-BE49-F238E27FC236}">
                <a16:creationId xmlns:a16="http://schemas.microsoft.com/office/drawing/2014/main" id="{C2F2B01E-2E54-4C06-9BB0-101008B7A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18" y="5766916"/>
            <a:ext cx="3529012" cy="433388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50800" algn="ctr">
            <a:solidFill>
              <a:srgbClr val="CC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下痢している方がいたら</a:t>
            </a:r>
          </a:p>
        </p:txBody>
      </p:sp>
      <p:sp>
        <p:nvSpPr>
          <p:cNvPr id="3081" name="Text Box 22">
            <a:extLst>
              <a:ext uri="{FF2B5EF4-FFF2-40B4-BE49-F238E27FC236}">
                <a16:creationId xmlns:a16="http://schemas.microsoft.com/office/drawing/2014/main" id="{2CC214B3-3F5C-4D59-867A-2DB16AF50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" y="1228725"/>
            <a:ext cx="48323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b="1">
                <a:ea typeface="HGP創英角ﾎﾟｯﾌﾟ体" panose="040B0A00000000000000" pitchFamily="50" charset="-128"/>
              </a:rPr>
              <a:t>食事の前やトイレの後には、必ず石けんで手を洗いましょう。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>
                <a:ea typeface="HGP創英角ﾎﾟｯﾌﾟ体" panose="040B0A00000000000000" pitchFamily="50" charset="-128"/>
              </a:rPr>
              <a:t>[</a:t>
            </a:r>
            <a:r>
              <a:rPr lang="ja-JP" altLang="en-US" sz="1200">
                <a:ea typeface="HGP創英角ﾎﾟｯﾌﾟ体" panose="040B0A00000000000000" pitchFamily="50" charset="-128"/>
              </a:rPr>
              <a:t>擦り込み式のアルコール手指消毒薬で手を消毒するのも効果があります</a:t>
            </a:r>
            <a:r>
              <a:rPr lang="en-US" altLang="ja-JP" sz="1400">
                <a:ea typeface="HGP創英角ﾎﾟｯﾌﾟ体" panose="040B0A00000000000000" pitchFamily="50" charset="-128"/>
              </a:rPr>
              <a:t>]</a:t>
            </a:r>
          </a:p>
        </p:txBody>
      </p:sp>
      <p:grpSp>
        <p:nvGrpSpPr>
          <p:cNvPr id="3082" name="Group 68">
            <a:extLst>
              <a:ext uri="{FF2B5EF4-FFF2-40B4-BE49-F238E27FC236}">
                <a16:creationId xmlns:a16="http://schemas.microsoft.com/office/drawing/2014/main" id="{E9C919D4-64DD-4D86-8B9F-B5114FBD3C03}"/>
              </a:ext>
            </a:extLst>
          </p:cNvPr>
          <p:cNvGrpSpPr>
            <a:grpSpLocks/>
          </p:cNvGrpSpPr>
          <p:nvPr/>
        </p:nvGrpSpPr>
        <p:grpSpPr bwMode="auto">
          <a:xfrm>
            <a:off x="1745592" y="3119031"/>
            <a:ext cx="2102981" cy="1965758"/>
            <a:chOff x="1117" y="2124"/>
            <a:chExt cx="1364" cy="1359"/>
          </a:xfrm>
        </p:grpSpPr>
        <p:sp>
          <p:nvSpPr>
            <p:cNvPr id="3138" name="Oval 2">
              <a:extLst>
                <a:ext uri="{FF2B5EF4-FFF2-40B4-BE49-F238E27FC236}">
                  <a16:creationId xmlns:a16="http://schemas.microsoft.com/office/drawing/2014/main" id="{5A897824-D8D5-4C71-9670-9D3ABAC09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170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39" name="Oval 3">
              <a:extLst>
                <a:ext uri="{FF2B5EF4-FFF2-40B4-BE49-F238E27FC236}">
                  <a16:creationId xmlns:a16="http://schemas.microsoft.com/office/drawing/2014/main" id="{9AF87F6A-D131-4ED7-AC5C-84D7BCC30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124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3140" name="Picture 8">
              <a:extLst>
                <a:ext uri="{FF2B5EF4-FFF2-40B4-BE49-F238E27FC236}">
                  <a16:creationId xmlns:a16="http://schemas.microsoft.com/office/drawing/2014/main" id="{C661500D-43C3-4324-A165-B07EC4803A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" y="2443"/>
              <a:ext cx="342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1" name="Picture 18">
              <a:extLst>
                <a:ext uri="{FF2B5EF4-FFF2-40B4-BE49-F238E27FC236}">
                  <a16:creationId xmlns:a16="http://schemas.microsoft.com/office/drawing/2014/main" id="{82C505A1-0489-4A34-9594-7D59319F7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7" y="2488"/>
              <a:ext cx="408" cy="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42" name="Text Box 24">
              <a:extLst>
                <a:ext uri="{FF2B5EF4-FFF2-40B4-BE49-F238E27FC236}">
                  <a16:creationId xmlns:a16="http://schemas.microsoft.com/office/drawing/2014/main" id="{F5A2B928-01DD-43A9-A7C0-D9918CE963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1" y="2167"/>
              <a:ext cx="2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>
                  <a:solidFill>
                    <a:srgbClr val="FF9933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2</a:t>
              </a:r>
            </a:p>
          </p:txBody>
        </p:sp>
        <p:sp>
          <p:nvSpPr>
            <p:cNvPr id="3143" name="Text Box 26">
              <a:extLst>
                <a:ext uri="{FF2B5EF4-FFF2-40B4-BE49-F238E27FC236}">
                  <a16:creationId xmlns:a16="http://schemas.microsoft.com/office/drawing/2014/main" id="{EE44C14C-855E-4798-AC36-F67EE4CFF7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0" y="2901"/>
              <a:ext cx="1301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srgbClr val="FF0000"/>
                  </a:solidFill>
                  <a:ea typeface="HGP創英角ﾎﾟｯﾌﾟ体" panose="040B0A00000000000000" pitchFamily="50" charset="-128"/>
                </a:rPr>
                <a:t>咳がひどく、熱があるときは、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ea typeface="HGP創英角ﾎﾟｯﾌﾟ体" panose="040B0A00000000000000" pitchFamily="50" charset="-128"/>
                </a:rPr>
                <a:t>責任者に申し出て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srgbClr val="FF0000"/>
                  </a:solidFill>
                  <a:ea typeface="HGP創英角ﾎﾟｯﾌﾟ体" panose="040B0A00000000000000" pitchFamily="50" charset="-128"/>
                </a:rPr>
                <a:t>医師の診察を受けましょう。</a:t>
              </a:r>
            </a:p>
          </p:txBody>
        </p:sp>
      </p:grpSp>
      <p:grpSp>
        <p:nvGrpSpPr>
          <p:cNvPr id="3083" name="Group 81">
            <a:extLst>
              <a:ext uri="{FF2B5EF4-FFF2-40B4-BE49-F238E27FC236}">
                <a16:creationId xmlns:a16="http://schemas.microsoft.com/office/drawing/2014/main" id="{0DF8B61D-4FAD-4F90-BD8B-7C702F66D9D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450" y="6181252"/>
            <a:ext cx="2041228" cy="2050279"/>
            <a:chOff x="28" y="3693"/>
            <a:chExt cx="1353" cy="1359"/>
          </a:xfrm>
        </p:grpSpPr>
        <p:pic>
          <p:nvPicPr>
            <p:cNvPr id="3133" name="Picture 23" descr="①手指洗浄">
              <a:extLst>
                <a:ext uri="{FF2B5EF4-FFF2-40B4-BE49-F238E27FC236}">
                  <a16:creationId xmlns:a16="http://schemas.microsoft.com/office/drawing/2014/main" id="{2D6B8CF8-ECF5-4CED-82C1-4915C62B61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" y="4415"/>
              <a:ext cx="500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34" name="Oval 12">
              <a:extLst>
                <a:ext uri="{FF2B5EF4-FFF2-40B4-BE49-F238E27FC236}">
                  <a16:creationId xmlns:a16="http://schemas.microsoft.com/office/drawing/2014/main" id="{79592C14-E7E6-42ED-9643-417E5D7A8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" y="3739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35" name="Oval 13">
              <a:extLst>
                <a:ext uri="{FF2B5EF4-FFF2-40B4-BE49-F238E27FC236}">
                  <a16:creationId xmlns:a16="http://schemas.microsoft.com/office/drawing/2014/main" id="{558DFA3F-DC12-42C4-A371-73D8F8DE2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" y="3693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36" name="Text Box 17">
              <a:extLst>
                <a:ext uri="{FF2B5EF4-FFF2-40B4-BE49-F238E27FC236}">
                  <a16:creationId xmlns:a16="http://schemas.microsoft.com/office/drawing/2014/main" id="{DD211BE9-A4AF-4A07-9F25-966147D824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" y="4041"/>
              <a:ext cx="135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トイレの後は、石けんと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水でよく手を洗いましょう。</a:t>
              </a:r>
            </a:p>
          </p:txBody>
        </p:sp>
        <p:sp>
          <p:nvSpPr>
            <p:cNvPr id="3137" name="Text Box 28">
              <a:extLst>
                <a:ext uri="{FF2B5EF4-FFF2-40B4-BE49-F238E27FC236}">
                  <a16:creationId xmlns:a16="http://schemas.microsoft.com/office/drawing/2014/main" id="{7B7DC040-C49D-4C61-803E-0BF77C5A74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" y="3738"/>
              <a:ext cx="2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>
                  <a:solidFill>
                    <a:srgbClr val="0099FF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1</a:t>
              </a:r>
            </a:p>
          </p:txBody>
        </p:sp>
      </p:grpSp>
      <p:grpSp>
        <p:nvGrpSpPr>
          <p:cNvPr id="3084" name="Group 71">
            <a:extLst>
              <a:ext uri="{FF2B5EF4-FFF2-40B4-BE49-F238E27FC236}">
                <a16:creationId xmlns:a16="http://schemas.microsoft.com/office/drawing/2014/main" id="{FB4E8627-C06B-4A5E-8419-5D472E3E70D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49501" y="6182839"/>
            <a:ext cx="2014072" cy="2048771"/>
            <a:chOff x="1480" y="3846"/>
            <a:chExt cx="1335" cy="1358"/>
          </a:xfrm>
        </p:grpSpPr>
        <p:pic>
          <p:nvPicPr>
            <p:cNvPr id="3128" name="Picture 27">
              <a:extLst>
                <a:ext uri="{FF2B5EF4-FFF2-40B4-BE49-F238E27FC236}">
                  <a16:creationId xmlns:a16="http://schemas.microsoft.com/office/drawing/2014/main" id="{048537A8-F83F-41C1-BB7D-734B6A94F9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27" r="3062"/>
            <a:stretch>
              <a:fillRect/>
            </a:stretch>
          </p:blipFill>
          <p:spPr bwMode="auto">
            <a:xfrm>
              <a:off x="1888" y="4572"/>
              <a:ext cx="590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29" name="Text Box 29">
              <a:extLst>
                <a:ext uri="{FF2B5EF4-FFF2-40B4-BE49-F238E27FC236}">
                  <a16:creationId xmlns:a16="http://schemas.microsoft.com/office/drawing/2014/main" id="{53840E95-DF9A-4505-A29B-0522A6DAA4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3891"/>
              <a:ext cx="2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>
                  <a:solidFill>
                    <a:srgbClr val="0099FF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2</a:t>
              </a:r>
            </a:p>
          </p:txBody>
        </p:sp>
        <p:sp>
          <p:nvSpPr>
            <p:cNvPr id="3130" name="Oval 31">
              <a:extLst>
                <a:ext uri="{FF2B5EF4-FFF2-40B4-BE49-F238E27FC236}">
                  <a16:creationId xmlns:a16="http://schemas.microsoft.com/office/drawing/2014/main" id="{FEBAE714-6D12-46A9-A2C3-FFBACD9B0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0" y="3846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31" name="Oval 32">
              <a:extLst>
                <a:ext uri="{FF2B5EF4-FFF2-40B4-BE49-F238E27FC236}">
                  <a16:creationId xmlns:a16="http://schemas.microsoft.com/office/drawing/2014/main" id="{FB3A4CA2-7D41-4592-9437-B6A50C7FF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0" y="3891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32" name="Text Box 33">
              <a:extLst>
                <a:ext uri="{FF2B5EF4-FFF2-40B4-BE49-F238E27FC236}">
                  <a16:creationId xmlns:a16="http://schemas.microsoft.com/office/drawing/2014/main" id="{34BE4C73-0BA8-4EB8-812D-43C9D43713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4" y="4186"/>
              <a:ext cx="12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脱水にならないように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水分をたくさん取りましょう。</a:t>
              </a:r>
            </a:p>
          </p:txBody>
        </p:sp>
      </p:grpSp>
      <p:grpSp>
        <p:nvGrpSpPr>
          <p:cNvPr id="3085" name="Group 72">
            <a:extLst>
              <a:ext uri="{FF2B5EF4-FFF2-40B4-BE49-F238E27FC236}">
                <a16:creationId xmlns:a16="http://schemas.microsoft.com/office/drawing/2014/main" id="{3DF48A51-31DC-4BBA-8EAB-8EC7B92A39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94213" y="6181252"/>
            <a:ext cx="2238863" cy="2050279"/>
            <a:chOff x="2831" y="3845"/>
            <a:chExt cx="1484" cy="1359"/>
          </a:xfrm>
        </p:grpSpPr>
        <p:sp>
          <p:nvSpPr>
            <p:cNvPr id="3123" name="Text Box 30">
              <a:extLst>
                <a:ext uri="{FF2B5EF4-FFF2-40B4-BE49-F238E27FC236}">
                  <a16:creationId xmlns:a16="http://schemas.microsoft.com/office/drawing/2014/main" id="{10D1D75F-5E25-4BF5-9399-A6195F9040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7" y="3875"/>
              <a:ext cx="2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>
                  <a:solidFill>
                    <a:srgbClr val="0099FF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3</a:t>
              </a:r>
            </a:p>
          </p:txBody>
        </p:sp>
        <p:sp>
          <p:nvSpPr>
            <p:cNvPr id="3124" name="Oval 34">
              <a:extLst>
                <a:ext uri="{FF2B5EF4-FFF2-40B4-BE49-F238E27FC236}">
                  <a16:creationId xmlns:a16="http://schemas.microsoft.com/office/drawing/2014/main" id="{CE9C2B33-768C-4DAB-B609-F01508D07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1" y="3891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25" name="Oval 35">
              <a:extLst>
                <a:ext uri="{FF2B5EF4-FFF2-40B4-BE49-F238E27FC236}">
                  <a16:creationId xmlns:a16="http://schemas.microsoft.com/office/drawing/2014/main" id="{C2FFEB52-07C7-4796-8857-E4C939F58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1" y="3845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26" name="Text Box 36">
              <a:extLst>
                <a:ext uri="{FF2B5EF4-FFF2-40B4-BE49-F238E27FC236}">
                  <a16:creationId xmlns:a16="http://schemas.microsoft.com/office/drawing/2014/main" id="{2F629BC5-9D89-4B90-A2CE-DBD4AF71D9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1" y="4079"/>
              <a:ext cx="1484" cy="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トイレのドアノブや水道の蛇口など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みんなが触るところは、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ハイター等塩素系の液体を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薄めたもので毎日拭いて、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>
                  <a:ea typeface="HGP創英角ﾎﾟｯﾌﾟ体" panose="040B0A00000000000000" pitchFamily="50" charset="-128"/>
                </a:rPr>
                <a:t>消毒して下さい。</a:t>
              </a:r>
            </a:p>
          </p:txBody>
        </p:sp>
      </p:grpSp>
      <p:grpSp>
        <p:nvGrpSpPr>
          <p:cNvPr id="3086" name="Group 79">
            <a:extLst>
              <a:ext uri="{FF2B5EF4-FFF2-40B4-BE49-F238E27FC236}">
                <a16:creationId xmlns:a16="http://schemas.microsoft.com/office/drawing/2014/main" id="{73D76F07-8E07-497D-B036-91F38834B2C0}"/>
              </a:ext>
            </a:extLst>
          </p:cNvPr>
          <p:cNvGrpSpPr>
            <a:grpSpLocks/>
          </p:cNvGrpSpPr>
          <p:nvPr/>
        </p:nvGrpSpPr>
        <p:grpSpPr bwMode="auto">
          <a:xfrm>
            <a:off x="76199" y="2364260"/>
            <a:ext cx="2192338" cy="2157413"/>
            <a:chOff x="54" y="1532"/>
            <a:chExt cx="1381" cy="1359"/>
          </a:xfrm>
        </p:grpSpPr>
        <p:sp>
          <p:nvSpPr>
            <p:cNvPr id="3116" name="Oval 4">
              <a:extLst>
                <a:ext uri="{FF2B5EF4-FFF2-40B4-BE49-F238E27FC236}">
                  <a16:creationId xmlns:a16="http://schemas.microsoft.com/office/drawing/2014/main" id="{FD7D3587-04E0-4B58-817F-5F309EAB9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" y="1578"/>
              <a:ext cx="1335" cy="1313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117" name="Group 65">
              <a:extLst>
                <a:ext uri="{FF2B5EF4-FFF2-40B4-BE49-F238E27FC236}">
                  <a16:creationId xmlns:a16="http://schemas.microsoft.com/office/drawing/2014/main" id="{642D4E5A-C20B-4EA1-8A36-69EB2FACA5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" y="1532"/>
              <a:ext cx="1381" cy="1313"/>
              <a:chOff x="54" y="1532"/>
              <a:chExt cx="1381" cy="1313"/>
            </a:xfrm>
          </p:grpSpPr>
          <p:pic>
            <p:nvPicPr>
              <p:cNvPr id="3118" name="Picture 5" descr="患者の母親">
                <a:extLst>
                  <a:ext uri="{FF2B5EF4-FFF2-40B4-BE49-F238E27FC236}">
                    <a16:creationId xmlns:a16="http://schemas.microsoft.com/office/drawing/2014/main" id="{5622F6AB-CEF5-4338-A25D-8D034FE008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92" t="5074" r="16801" b="27394"/>
              <a:stretch>
                <a:fillRect/>
              </a:stretch>
            </p:blipFill>
            <p:spPr bwMode="auto">
              <a:xfrm>
                <a:off x="513" y="2304"/>
                <a:ext cx="422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19" name="Oval 6">
                <a:extLst>
                  <a:ext uri="{FF2B5EF4-FFF2-40B4-BE49-F238E27FC236}">
                    <a16:creationId xmlns:a16="http://schemas.microsoft.com/office/drawing/2014/main" id="{75749AEA-794B-41A2-B099-D05D41482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" y="1532"/>
                <a:ext cx="1335" cy="1313"/>
              </a:xfrm>
              <a:prstGeom prst="ellipse">
                <a:avLst/>
              </a:prstGeom>
              <a:noFill/>
              <a:ln w="38100" algn="ctr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>
                  <a:ea typeface="HGP創英角ﾎﾟｯﾌﾟ体" panose="040B0A00000000000000" pitchFamily="50" charset="-128"/>
                </a:endParaRPr>
              </a:p>
            </p:txBody>
          </p:sp>
          <p:sp>
            <p:nvSpPr>
              <p:cNvPr id="3120" name="Text Box 40">
                <a:extLst>
                  <a:ext uri="{FF2B5EF4-FFF2-40B4-BE49-F238E27FC236}">
                    <a16:creationId xmlns:a16="http://schemas.microsoft.com/office/drawing/2014/main" id="{E625A9D4-B08E-45D4-B516-008F9D64CC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4" y="1578"/>
                <a:ext cx="24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2400">
                    <a:solidFill>
                      <a:srgbClr val="FF9933"/>
                    </a:solidFill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1</a:t>
                </a:r>
              </a:p>
            </p:txBody>
          </p:sp>
          <p:sp>
            <p:nvSpPr>
              <p:cNvPr id="3121" name="Text Box 41">
                <a:extLst>
                  <a:ext uri="{FF2B5EF4-FFF2-40B4-BE49-F238E27FC236}">
                    <a16:creationId xmlns:a16="http://schemas.microsoft.com/office/drawing/2014/main" id="{9653BFC5-55F5-4CAD-86CA-9435CDC67F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" y="1805"/>
                <a:ext cx="1362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ea typeface="HGP創英角ﾎﾟｯﾌﾟ体" panose="040B0A00000000000000" pitchFamily="50" charset="-128"/>
                  </a:rPr>
                  <a:t>風邪やインフルエンザは咳や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ea typeface="HGP創英角ﾎﾟｯﾌﾟ体" panose="040B0A00000000000000" pitchFamily="50" charset="-128"/>
                  </a:rPr>
                  <a:t>くしゃみのしぶきでうつるので、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咳をしている人は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マスクを着用しましょう。</a:t>
                </a:r>
              </a:p>
            </p:txBody>
          </p:sp>
        </p:grpSp>
      </p:grpSp>
      <p:grpSp>
        <p:nvGrpSpPr>
          <p:cNvPr id="3091" name="Group 78">
            <a:extLst>
              <a:ext uri="{FF2B5EF4-FFF2-40B4-BE49-F238E27FC236}">
                <a16:creationId xmlns:a16="http://schemas.microsoft.com/office/drawing/2014/main" id="{2F14255D-5AF7-44BC-B5A0-685BBAC2380B}"/>
              </a:ext>
            </a:extLst>
          </p:cNvPr>
          <p:cNvGrpSpPr>
            <a:grpSpLocks/>
          </p:cNvGrpSpPr>
          <p:nvPr/>
        </p:nvGrpSpPr>
        <p:grpSpPr bwMode="auto">
          <a:xfrm>
            <a:off x="4902994" y="658963"/>
            <a:ext cx="1690687" cy="1671638"/>
            <a:chOff x="3111" y="460"/>
            <a:chExt cx="1090" cy="1118"/>
          </a:xfrm>
        </p:grpSpPr>
        <p:sp>
          <p:nvSpPr>
            <p:cNvPr id="3096" name="Oval 38">
              <a:extLst>
                <a:ext uri="{FF2B5EF4-FFF2-40B4-BE49-F238E27FC236}">
                  <a16:creationId xmlns:a16="http://schemas.microsoft.com/office/drawing/2014/main" id="{727B54B0-1D78-4A6A-918D-5FAEC5630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" y="506"/>
              <a:ext cx="1090" cy="1072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097" name="Oval 39">
              <a:extLst>
                <a:ext uri="{FF2B5EF4-FFF2-40B4-BE49-F238E27FC236}">
                  <a16:creationId xmlns:a16="http://schemas.microsoft.com/office/drawing/2014/main" id="{197F5B0C-8B69-4E88-B50C-D8495D935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" y="460"/>
              <a:ext cx="1090" cy="1072"/>
            </a:xfrm>
            <a:prstGeom prst="ellipse">
              <a:avLst/>
            </a:prstGeom>
            <a:noFill/>
            <a:ln w="38100" algn="ctr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3098" name="Picture 64">
              <a:extLst>
                <a:ext uri="{FF2B5EF4-FFF2-40B4-BE49-F238E27FC236}">
                  <a16:creationId xmlns:a16="http://schemas.microsoft.com/office/drawing/2014/main" id="{10CC0A34-A24C-4295-929A-F982870EBB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3" y="642"/>
              <a:ext cx="575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6" name="Group 76">
            <a:extLst>
              <a:ext uri="{FF2B5EF4-FFF2-40B4-BE49-F238E27FC236}">
                <a16:creationId xmlns:a16="http://schemas.microsoft.com/office/drawing/2014/main" id="{0FC844AE-9E69-451A-A95C-CF7D626252C8}"/>
              </a:ext>
            </a:extLst>
          </p:cNvPr>
          <p:cNvGrpSpPr>
            <a:grpSpLocks/>
          </p:cNvGrpSpPr>
          <p:nvPr/>
        </p:nvGrpSpPr>
        <p:grpSpPr bwMode="auto">
          <a:xfrm>
            <a:off x="4651375" y="8388155"/>
            <a:ext cx="2162175" cy="716319"/>
            <a:chOff x="2930" y="5298"/>
            <a:chExt cx="1362" cy="536"/>
          </a:xfrm>
        </p:grpSpPr>
        <p:sp>
          <p:nvSpPr>
            <p:cNvPr id="97" name="Oval 50">
              <a:extLst>
                <a:ext uri="{FF2B5EF4-FFF2-40B4-BE49-F238E27FC236}">
                  <a16:creationId xmlns:a16="http://schemas.microsoft.com/office/drawing/2014/main" id="{7E869438-3E13-4255-85CE-FDB5FA708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0" y="5298"/>
              <a:ext cx="1362" cy="53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98" name="Text Box 53">
              <a:extLst>
                <a:ext uri="{FF2B5EF4-FFF2-40B4-BE49-F238E27FC236}">
                  <a16:creationId xmlns:a16="http://schemas.microsoft.com/office/drawing/2014/main" id="{9C22AFDE-CCC3-49BF-A2EF-CA0B40BB3B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1" y="5381"/>
              <a:ext cx="72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ea typeface="HGP創英角ﾎﾟｯﾌﾟ体" panose="040B0A00000000000000" pitchFamily="50" charset="-128"/>
                </a:rPr>
                <a:t>ぐったりして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ea typeface="HGP創英角ﾎﾟｯﾌﾟ体" panose="040B0A00000000000000" pitchFamily="50" charset="-128"/>
                </a:rPr>
                <a:t>顔色が悪い</a:t>
              </a:r>
            </a:p>
          </p:txBody>
        </p:sp>
        <p:pic>
          <p:nvPicPr>
            <p:cNvPr id="99" name="Picture 56" descr="ぐったり">
              <a:extLst>
                <a:ext uri="{FF2B5EF4-FFF2-40B4-BE49-F238E27FC236}">
                  <a16:creationId xmlns:a16="http://schemas.microsoft.com/office/drawing/2014/main" id="{A18158C7-4A06-4EA2-985B-57029680E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5472"/>
              <a:ext cx="272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57" descr="顔色悪い">
              <a:extLst>
                <a:ext uri="{FF2B5EF4-FFF2-40B4-BE49-F238E27FC236}">
                  <a16:creationId xmlns:a16="http://schemas.microsoft.com/office/drawing/2014/main" id="{03966FE9-FCA3-47C4-9CDE-9F49A6C66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3" y="5447"/>
              <a:ext cx="22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1" name="Group 75">
            <a:extLst>
              <a:ext uri="{FF2B5EF4-FFF2-40B4-BE49-F238E27FC236}">
                <a16:creationId xmlns:a16="http://schemas.microsoft.com/office/drawing/2014/main" id="{98746335-E10C-45C7-A1ED-7ED32B801208}"/>
              </a:ext>
            </a:extLst>
          </p:cNvPr>
          <p:cNvGrpSpPr>
            <a:grpSpLocks/>
          </p:cNvGrpSpPr>
          <p:nvPr/>
        </p:nvGrpSpPr>
        <p:grpSpPr bwMode="auto">
          <a:xfrm>
            <a:off x="2346325" y="8389741"/>
            <a:ext cx="2162175" cy="717655"/>
            <a:chOff x="1478" y="5298"/>
            <a:chExt cx="1362" cy="536"/>
          </a:xfrm>
        </p:grpSpPr>
        <p:sp>
          <p:nvSpPr>
            <p:cNvPr id="102" name="Oval 51">
              <a:extLst>
                <a:ext uri="{FF2B5EF4-FFF2-40B4-BE49-F238E27FC236}">
                  <a16:creationId xmlns:a16="http://schemas.microsoft.com/office/drawing/2014/main" id="{0D61B963-D78A-4A04-8244-BB4A4FE39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8" y="5298"/>
              <a:ext cx="1362" cy="536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103" name="Text Box 58">
              <a:extLst>
                <a:ext uri="{FF2B5EF4-FFF2-40B4-BE49-F238E27FC236}">
                  <a16:creationId xmlns:a16="http://schemas.microsoft.com/office/drawing/2014/main" id="{6667B469-1898-4626-A58B-49869CF8C3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9" y="5381"/>
              <a:ext cx="72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ea typeface="HGP創英角ﾎﾟｯﾌﾟ体" panose="040B0A00000000000000" pitchFamily="50" charset="-128"/>
                </a:rPr>
                <a:t>息苦しく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ea typeface="HGP創英角ﾎﾟｯﾌﾟ体" panose="040B0A00000000000000" pitchFamily="50" charset="-128"/>
                </a:rPr>
                <a:t>呼吸が荒い</a:t>
              </a:r>
              <a:endParaRPr lang="ja-JP" altLang="en-US" sz="1000">
                <a:solidFill>
                  <a:srgbClr val="FF0000"/>
                </a:solidFill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104" name="Picture 59" descr="呼吸荒い">
              <a:extLst>
                <a:ext uri="{FF2B5EF4-FFF2-40B4-BE49-F238E27FC236}">
                  <a16:creationId xmlns:a16="http://schemas.microsoft.com/office/drawing/2014/main" id="{E3A7809A-A11E-444B-B7FB-6334E64F0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7" y="5389"/>
              <a:ext cx="312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5" name="Group 74">
            <a:extLst>
              <a:ext uri="{FF2B5EF4-FFF2-40B4-BE49-F238E27FC236}">
                <a16:creationId xmlns:a16="http://schemas.microsoft.com/office/drawing/2014/main" id="{89A62DD7-C638-48D7-932A-B51AEB25B0D9}"/>
              </a:ext>
            </a:extLst>
          </p:cNvPr>
          <p:cNvGrpSpPr>
            <a:grpSpLocks/>
          </p:cNvGrpSpPr>
          <p:nvPr/>
        </p:nvGrpSpPr>
        <p:grpSpPr bwMode="auto">
          <a:xfrm>
            <a:off x="44450" y="8383371"/>
            <a:ext cx="2233613" cy="727010"/>
            <a:chOff x="28" y="5299"/>
            <a:chExt cx="1407" cy="544"/>
          </a:xfrm>
        </p:grpSpPr>
        <p:sp>
          <p:nvSpPr>
            <p:cNvPr id="106" name="Oval 52">
              <a:extLst>
                <a:ext uri="{FF2B5EF4-FFF2-40B4-BE49-F238E27FC236}">
                  <a16:creationId xmlns:a16="http://schemas.microsoft.com/office/drawing/2014/main" id="{3FE6552B-FAD6-4861-B521-2049032CB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" y="5299"/>
              <a:ext cx="1362" cy="544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107" name="Picture 54" descr="せき">
              <a:extLst>
                <a:ext uri="{FF2B5EF4-FFF2-40B4-BE49-F238E27FC236}">
                  <a16:creationId xmlns:a16="http://schemas.microsoft.com/office/drawing/2014/main" id="{DD9A1797-C7D8-4B71-B6C7-4719B358C4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" y="5445"/>
              <a:ext cx="195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" name="Picture 55" descr="たん">
              <a:extLst>
                <a:ext uri="{FF2B5EF4-FFF2-40B4-BE49-F238E27FC236}">
                  <a16:creationId xmlns:a16="http://schemas.microsoft.com/office/drawing/2014/main" id="{728C955B-726D-4880-ABA3-30375347BA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5435"/>
              <a:ext cx="219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" name="Text Box 60">
              <a:extLst>
                <a:ext uri="{FF2B5EF4-FFF2-40B4-BE49-F238E27FC236}">
                  <a16:creationId xmlns:a16="http://schemas.microsoft.com/office/drawing/2014/main" id="{318363E7-469A-4EFF-B90F-F54428EC33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" y="5381"/>
              <a:ext cx="90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ea typeface="HGP創英角ﾎﾟｯﾌﾟ体" panose="040B0A00000000000000" pitchFamily="50" charset="-128"/>
                </a:rPr>
                <a:t>咳がひどく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ea typeface="HGP創英角ﾎﾟｯﾌﾟ体" panose="040B0A00000000000000" pitchFamily="50" charset="-128"/>
                </a:rPr>
                <a:t>黄色の痰が出る</a:t>
              </a:r>
              <a:endParaRPr lang="ja-JP" altLang="en-US" sz="1000" dirty="0">
                <a:solidFill>
                  <a:srgbClr val="FF0000"/>
                </a:solidFill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110" name="AutoShape 73">
            <a:extLst>
              <a:ext uri="{FF2B5EF4-FFF2-40B4-BE49-F238E27FC236}">
                <a16:creationId xmlns:a16="http://schemas.microsoft.com/office/drawing/2014/main" id="{54EF08F7-338B-480D-9DD7-0A09C6AD1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" y="9145960"/>
            <a:ext cx="6705600" cy="433388"/>
          </a:xfrm>
          <a:prstGeom prst="roundRect">
            <a:avLst>
              <a:gd name="adj" fmla="val 16667"/>
            </a:avLst>
          </a:prstGeom>
          <a:noFill/>
          <a:ln w="5080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ja-JP" altLang="en-US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このようなときは医療機関の受診が必要です。医師、看護師、代表者に相談しましょう。</a:t>
            </a:r>
          </a:p>
        </p:txBody>
      </p:sp>
      <p:sp>
        <p:nvSpPr>
          <p:cNvPr id="111" name="AutoShape 61">
            <a:extLst>
              <a:ext uri="{FF2B5EF4-FFF2-40B4-BE49-F238E27FC236}">
                <a16:creationId xmlns:a16="http://schemas.microsoft.com/office/drawing/2014/main" id="{1C1F169A-BB7A-48E2-A175-6274928FE191}"/>
              </a:ext>
            </a:extLst>
          </p:cNvPr>
          <p:cNvSpPr>
            <a:spLocks noChangeArrowheads="1"/>
          </p:cNvSpPr>
          <p:nvPr/>
        </p:nvSpPr>
        <p:spPr bwMode="auto">
          <a:xfrm rot="19539138">
            <a:off x="1818714" y="8984946"/>
            <a:ext cx="196872" cy="234214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ea typeface="HGP創英角ﾎﾟｯﾌﾟ体" panose="040B0A00000000000000" pitchFamily="50" charset="-128"/>
            </a:endParaRPr>
          </a:p>
        </p:txBody>
      </p:sp>
      <p:sp>
        <p:nvSpPr>
          <p:cNvPr id="112" name="AutoShape 62">
            <a:extLst>
              <a:ext uri="{FF2B5EF4-FFF2-40B4-BE49-F238E27FC236}">
                <a16:creationId xmlns:a16="http://schemas.microsoft.com/office/drawing/2014/main" id="{88913A8F-548E-4584-9D47-3062099DC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537" y="9088883"/>
            <a:ext cx="233352" cy="151251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ea typeface="HGP創英角ﾎﾟｯﾌﾟ体" panose="040B0A00000000000000" pitchFamily="50" charset="-128"/>
            </a:endParaRPr>
          </a:p>
        </p:txBody>
      </p:sp>
      <p:sp>
        <p:nvSpPr>
          <p:cNvPr id="113" name="AutoShape 63">
            <a:extLst>
              <a:ext uri="{FF2B5EF4-FFF2-40B4-BE49-F238E27FC236}">
                <a16:creationId xmlns:a16="http://schemas.microsoft.com/office/drawing/2014/main" id="{8EDBF297-274F-4C74-B093-DD6534B82814}"/>
              </a:ext>
            </a:extLst>
          </p:cNvPr>
          <p:cNvSpPr>
            <a:spLocks noChangeArrowheads="1"/>
          </p:cNvSpPr>
          <p:nvPr/>
        </p:nvSpPr>
        <p:spPr bwMode="auto">
          <a:xfrm rot="1728647">
            <a:off x="4799396" y="8965510"/>
            <a:ext cx="222556" cy="23557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ea typeface="HGP創英角ﾎﾟｯﾌﾟ体" panose="040B0A00000000000000" pitchFamily="50" charset="-128"/>
            </a:endParaRPr>
          </a:p>
        </p:txBody>
      </p:sp>
      <p:pic>
        <p:nvPicPr>
          <p:cNvPr id="116" name="図 115" descr="正方形&#10;&#10;自動的に生成された説明">
            <a:extLst>
              <a:ext uri="{FF2B5EF4-FFF2-40B4-BE49-F238E27FC236}">
                <a16:creationId xmlns:a16="http://schemas.microsoft.com/office/drawing/2014/main" id="{A148DF64-0B47-4C7D-BD42-AB88179620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878" y="7587472"/>
            <a:ext cx="467448" cy="541256"/>
          </a:xfrm>
          <a:prstGeom prst="rect">
            <a:avLst/>
          </a:prstGeom>
        </p:spPr>
      </p:pic>
      <p:pic>
        <p:nvPicPr>
          <p:cNvPr id="117" name="図 116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0703AFEA-86B7-4E63-8C30-2620DF2B383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75" y="7522940"/>
            <a:ext cx="669964" cy="546122"/>
          </a:xfrm>
          <a:prstGeom prst="rect">
            <a:avLst/>
          </a:prstGeom>
        </p:spPr>
      </p:pic>
      <p:pic>
        <p:nvPicPr>
          <p:cNvPr id="78" name="Picture 61" descr="手を濡らす">
            <a:extLst>
              <a:ext uri="{FF2B5EF4-FFF2-40B4-BE49-F238E27FC236}">
                <a16:creationId xmlns:a16="http://schemas.microsoft.com/office/drawing/2014/main" id="{29E12AE2-1F7A-44D6-91B7-6D39B3B9A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34" y="7229985"/>
            <a:ext cx="747766" cy="771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4" name="Group 69">
            <a:extLst>
              <a:ext uri="{FF2B5EF4-FFF2-40B4-BE49-F238E27FC236}">
                <a16:creationId xmlns:a16="http://schemas.microsoft.com/office/drawing/2014/main" id="{2DD08037-0ABE-431A-8D2A-5E97B71EE08B}"/>
              </a:ext>
            </a:extLst>
          </p:cNvPr>
          <p:cNvGrpSpPr>
            <a:grpSpLocks/>
          </p:cNvGrpSpPr>
          <p:nvPr/>
        </p:nvGrpSpPr>
        <p:grpSpPr bwMode="auto">
          <a:xfrm>
            <a:off x="4689665" y="2814434"/>
            <a:ext cx="2141538" cy="2157413"/>
            <a:chOff x="2957" y="2122"/>
            <a:chExt cx="1349" cy="1359"/>
          </a:xfrm>
        </p:grpSpPr>
        <p:sp>
          <p:nvSpPr>
            <p:cNvPr id="3147" name="Oval 42">
              <a:extLst>
                <a:ext uri="{FF2B5EF4-FFF2-40B4-BE49-F238E27FC236}">
                  <a16:creationId xmlns:a16="http://schemas.microsoft.com/office/drawing/2014/main" id="{FC8DFA49-A215-4D10-8F42-9B6685B17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168"/>
              <a:ext cx="1335" cy="1313"/>
            </a:xfrm>
            <a:prstGeom prst="ellipse">
              <a:avLst/>
            </a:prstGeom>
            <a:solidFill>
              <a:srgbClr val="FFFFFF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3144" name="Picture 10" descr="ぐっすり眠る">
              <a:extLst>
                <a:ext uri="{FF2B5EF4-FFF2-40B4-BE49-F238E27FC236}">
                  <a16:creationId xmlns:a16="http://schemas.microsoft.com/office/drawing/2014/main" id="{FE39EA7B-B873-4EED-B590-5904D852DE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" y="2370"/>
              <a:ext cx="499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5" name="Picture 11">
              <a:extLst>
                <a:ext uri="{FF2B5EF4-FFF2-40B4-BE49-F238E27FC236}">
                  <a16:creationId xmlns:a16="http://schemas.microsoft.com/office/drawing/2014/main" id="{ABB6D3C4-0F03-4C5F-B15E-6F9E2BB878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7"/>
            <a:stretch>
              <a:fillRect/>
            </a:stretch>
          </p:blipFill>
          <p:spPr bwMode="auto">
            <a:xfrm>
              <a:off x="3390" y="2578"/>
              <a:ext cx="305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46" name="Text Box 25">
              <a:extLst>
                <a:ext uri="{FF2B5EF4-FFF2-40B4-BE49-F238E27FC236}">
                  <a16:creationId xmlns:a16="http://schemas.microsoft.com/office/drawing/2014/main" id="{2789AD8E-844D-4ED7-890B-7FF42D62A4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2163"/>
              <a:ext cx="2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rgbClr val="FF9933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4</a:t>
              </a:r>
            </a:p>
          </p:txBody>
        </p:sp>
        <p:sp>
          <p:nvSpPr>
            <p:cNvPr id="3148" name="Oval 43">
              <a:extLst>
                <a:ext uri="{FF2B5EF4-FFF2-40B4-BE49-F238E27FC236}">
                  <a16:creationId xmlns:a16="http://schemas.microsoft.com/office/drawing/2014/main" id="{C218FC06-6B5E-4FB6-9A6D-C87B2FF49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2122"/>
              <a:ext cx="1335" cy="1313"/>
            </a:xfrm>
            <a:prstGeom prst="ellipse">
              <a:avLst/>
            </a:prstGeom>
            <a:noFill/>
            <a:ln w="38100" algn="ctr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sp>
          <p:nvSpPr>
            <p:cNvPr id="3149" name="Text Box 49">
              <a:extLst>
                <a:ext uri="{FF2B5EF4-FFF2-40B4-BE49-F238E27FC236}">
                  <a16:creationId xmlns:a16="http://schemas.microsoft.com/office/drawing/2014/main" id="{1B28CDC6-54C7-4142-86AD-B3EE21FB60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4" y="2817"/>
              <a:ext cx="1135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ea typeface="HGP創英角ﾎﾟｯﾌﾟ体" panose="040B0A00000000000000" pitchFamily="50" charset="-128"/>
                </a:rPr>
                <a:t>予防には栄養と休息が</a:t>
              </a:r>
              <a:endParaRPr lang="en-US" altLang="ja-JP" sz="1200" dirty="0">
                <a:ea typeface="HGP創英角ﾎﾟｯﾌﾟ体" panose="040B0A00000000000000" pitchFamily="50" charset="-128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ea typeface="HGP創英角ﾎﾟｯﾌﾟ体" panose="040B0A00000000000000" pitchFamily="50" charset="-128"/>
                </a:rPr>
                <a:t>重要です。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srgbClr val="FF0000"/>
                  </a:solidFill>
                  <a:ea typeface="HGP創英角ﾎﾟｯﾌﾟ体" panose="040B0A00000000000000" pitchFamily="50" charset="-128"/>
                </a:rPr>
                <a:t>きちんと食べて、しっかり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200" dirty="0">
                  <a:solidFill>
                    <a:srgbClr val="FF0000"/>
                  </a:solidFill>
                  <a:ea typeface="HGP創英角ﾎﾟｯﾌﾟ体" panose="040B0A00000000000000" pitchFamily="50" charset="-128"/>
                </a:rPr>
                <a:t>眠るよう心がけましょう。</a:t>
              </a:r>
            </a:p>
          </p:txBody>
        </p:sp>
      </p:grpSp>
      <p:grpSp>
        <p:nvGrpSpPr>
          <p:cNvPr id="3087" name="Group 80">
            <a:extLst>
              <a:ext uri="{FF2B5EF4-FFF2-40B4-BE49-F238E27FC236}">
                <a16:creationId xmlns:a16="http://schemas.microsoft.com/office/drawing/2014/main" id="{4D7F891A-3AAE-4448-A1DE-105E6F2FBD3B}"/>
              </a:ext>
            </a:extLst>
          </p:cNvPr>
          <p:cNvGrpSpPr>
            <a:grpSpLocks/>
          </p:cNvGrpSpPr>
          <p:nvPr/>
        </p:nvGrpSpPr>
        <p:grpSpPr bwMode="auto">
          <a:xfrm>
            <a:off x="2936272" y="2302268"/>
            <a:ext cx="2808287" cy="1955451"/>
            <a:chOff x="1979" y="1460"/>
            <a:chExt cx="1769" cy="1359"/>
          </a:xfrm>
        </p:grpSpPr>
        <p:sp>
          <p:nvSpPr>
            <p:cNvPr id="3110" name="Oval 46">
              <a:extLst>
                <a:ext uri="{FF2B5EF4-FFF2-40B4-BE49-F238E27FC236}">
                  <a16:creationId xmlns:a16="http://schemas.microsoft.com/office/drawing/2014/main" id="{A32FAE45-BDCE-4A0A-9822-9200F713C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6" y="1460"/>
              <a:ext cx="1335" cy="1313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3111" name="Group 66">
              <a:extLst>
                <a:ext uri="{FF2B5EF4-FFF2-40B4-BE49-F238E27FC236}">
                  <a16:creationId xmlns:a16="http://schemas.microsoft.com/office/drawing/2014/main" id="{07864EF1-6CA1-402D-851E-D067DDC7E7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9" y="1489"/>
              <a:ext cx="1769" cy="1330"/>
              <a:chOff x="1979" y="1561"/>
              <a:chExt cx="1769" cy="1330"/>
            </a:xfrm>
          </p:grpSpPr>
          <p:sp>
            <p:nvSpPr>
              <p:cNvPr id="3112" name="Oval 44">
                <a:extLst>
                  <a:ext uri="{FF2B5EF4-FFF2-40B4-BE49-F238E27FC236}">
                    <a16:creationId xmlns:a16="http://schemas.microsoft.com/office/drawing/2014/main" id="{60A237CC-3990-4652-8FCA-DC86FA0790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6" y="1578"/>
                <a:ext cx="1335" cy="1313"/>
              </a:xfrm>
              <a:prstGeom prst="ellipse">
                <a:avLst/>
              </a:prstGeom>
              <a:noFill/>
              <a:ln w="38100" algn="ctr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 b="1">
                  <a:ea typeface="HGP創英角ﾎﾟｯﾌﾟ体" panose="040B0A00000000000000" pitchFamily="50" charset="-128"/>
                </a:endParaRPr>
              </a:p>
            </p:txBody>
          </p:sp>
          <p:sp>
            <p:nvSpPr>
              <p:cNvPr id="3113" name="Text Box 45">
                <a:extLst>
                  <a:ext uri="{FF2B5EF4-FFF2-40B4-BE49-F238E27FC236}">
                    <a16:creationId xmlns:a16="http://schemas.microsoft.com/office/drawing/2014/main" id="{C86D01E1-0B3C-40E6-B8A5-539B0F79AF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35" y="1561"/>
                <a:ext cx="24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2400">
                    <a:solidFill>
                      <a:srgbClr val="FF9933"/>
                    </a:solidFill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3</a:t>
                </a:r>
              </a:p>
            </p:txBody>
          </p:sp>
          <p:pic>
            <p:nvPicPr>
              <p:cNvPr id="3114" name="Picture 47" descr="離れたところで">
                <a:extLst>
                  <a:ext uri="{FF2B5EF4-FFF2-40B4-BE49-F238E27FC236}">
                    <a16:creationId xmlns:a16="http://schemas.microsoft.com/office/drawing/2014/main" id="{99A53A85-6493-4E83-8253-22972A4D18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0" y="2339"/>
                <a:ext cx="590" cy="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15" name="Text Box 48">
                <a:extLst>
                  <a:ext uri="{FF2B5EF4-FFF2-40B4-BE49-F238E27FC236}">
                    <a16:creationId xmlns:a16="http://schemas.microsoft.com/office/drawing/2014/main" id="{56813478-986A-42E7-936B-A2357C5D54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9" y="1804"/>
                <a:ext cx="1769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ea typeface="HGP創英角ﾎﾟｯﾌﾟ体" panose="040B0A00000000000000" pitchFamily="50" charset="-128"/>
                  </a:rPr>
                  <a:t>風邪やインフルエンザに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ea typeface="HGP創英角ﾎﾟｯﾌﾟ体" panose="040B0A00000000000000" pitchFamily="50" charset="-128"/>
                  </a:rPr>
                  <a:t>かかったら、</a:t>
                </a:r>
                <a:r>
                  <a:rPr lang="ja-JP" altLang="en-US" sz="120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治るまで他の人と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１～２ｍ以上離れた場所で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200">
                    <a:solidFill>
                      <a:srgbClr val="FF0000"/>
                    </a:solidFill>
                    <a:ea typeface="HGP創英角ﾎﾟｯﾌﾟ体" panose="040B0A00000000000000" pitchFamily="50" charset="-128"/>
                  </a:rPr>
                  <a:t>休むようにしましょう。</a:t>
                </a: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HGP創英角ﾎﾟｯﾌﾟ体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HGP創英角ﾎﾟｯﾌﾟ体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</TotalTime>
  <Words>616</Words>
  <Application>Microsoft Office PowerPoint</Application>
  <PresentationFormat>A4 210 x 297 mm</PresentationFormat>
  <Paragraphs>108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HGP創英角ﾎﾟｯﾌﾟ体</vt:lpstr>
      <vt:lpstr>Arial</vt:lpstr>
      <vt:lpstr>標準デザイン</vt:lpstr>
      <vt:lpstr>PowerPoint プレゼンテーション</vt:lpstr>
      <vt:lpstr>PowerPoint プレゼンテーション</vt:lpstr>
    </vt:vector>
  </TitlesOfParts>
  <Company>kao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避難所での感染症を防ぐために</dc:title>
  <dc:creator>一般社団法人日本感染管理ベストプラクティス研究会</dc:creator>
  <cp:lastModifiedBy>Kitano Nobuko (北野 信子)</cp:lastModifiedBy>
  <cp:revision>40</cp:revision>
  <cp:lastPrinted>2024-01-09T06:54:24Z</cp:lastPrinted>
  <dcterms:created xsi:type="dcterms:W3CDTF">2012-11-06T03:07:04Z</dcterms:created>
  <dcterms:modified xsi:type="dcterms:W3CDTF">2024-01-09T07:45:41Z</dcterms:modified>
</cp:coreProperties>
</file>